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8" r:id="rId2"/>
    <p:sldId id="500" r:id="rId3"/>
    <p:sldId id="512" r:id="rId4"/>
    <p:sldId id="487" r:id="rId5"/>
    <p:sldId id="488" r:id="rId6"/>
    <p:sldId id="508" r:id="rId7"/>
    <p:sldId id="499" r:id="rId8"/>
    <p:sldId id="465" r:id="rId9"/>
    <p:sldId id="517" r:id="rId10"/>
    <p:sldId id="522" r:id="rId11"/>
    <p:sldId id="523" r:id="rId12"/>
    <p:sldId id="492" r:id="rId13"/>
    <p:sldId id="467" r:id="rId14"/>
    <p:sldId id="520" r:id="rId15"/>
    <p:sldId id="259" r:id="rId16"/>
    <p:sldId id="260" r:id="rId17"/>
    <p:sldId id="261" r:id="rId18"/>
    <p:sldId id="493" r:id="rId19"/>
    <p:sldId id="513" r:id="rId20"/>
    <p:sldId id="497" r:id="rId21"/>
    <p:sldId id="496" r:id="rId22"/>
    <p:sldId id="502" r:id="rId23"/>
    <p:sldId id="501" r:id="rId24"/>
    <p:sldId id="503" r:id="rId25"/>
    <p:sldId id="505" r:id="rId26"/>
    <p:sldId id="504" r:id="rId27"/>
    <p:sldId id="511" r:id="rId28"/>
    <p:sldId id="519" r:id="rId29"/>
    <p:sldId id="518" r:id="rId30"/>
    <p:sldId id="509" r:id="rId31"/>
    <p:sldId id="514" r:id="rId3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FEF"/>
    <a:srgbClr val="FFFFFF"/>
    <a:srgbClr val="252B48"/>
    <a:srgbClr val="CDDD93"/>
    <a:srgbClr val="A2BD3C"/>
    <a:srgbClr val="FFDC44"/>
    <a:srgbClr val="D8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6" autoAdjust="0"/>
    <p:restoredTop sz="94364" autoAdjust="0"/>
  </p:normalViewPr>
  <p:slideViewPr>
    <p:cSldViewPr snapToGrid="0">
      <p:cViewPr varScale="1">
        <p:scale>
          <a:sx n="68" d="100"/>
          <a:sy n="68" d="100"/>
        </p:scale>
        <p:origin x="53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8F370B-BDB4-9B93-439B-2E1672343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5B0DC8D-C8D4-1C74-D5FC-68CB13CF5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AE80FD-4127-30D2-42A4-5845E0A5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247F363-DF23-ADA2-50E7-23072A773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9C2E24-5C3E-A6E5-87BD-D1C900DD0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80845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F79515-F417-A64B-79F7-B3D163A7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E31178-44D8-C276-973C-A3769BB2C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EA846A-CD22-5D53-7DC6-DD64DD2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85C0A-9EA8-B969-C059-25A49D085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C0865C-EEC9-15EF-5FCD-C4D2492A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737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9977737-6389-4964-E387-3299BF5605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B82071-CA76-7891-D84A-21A107A2C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0E24B4-5BEB-FD2F-9883-1B5E95D2E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AF5942-ED12-CC95-D2AE-A61576D8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331DBD-4C5C-2F05-2CCB-9565AC45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5583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240B3-E777-2121-2A0E-CB5DDC1B6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B2C017-DA97-39E6-3F0C-F137F6EB6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5A52B2-2DD9-3C56-FD1C-40881B173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3E2860-04EB-F3C5-83C9-2371D7DEE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4AFC0-F074-9E6E-D3E5-67E772492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997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37D5F-055B-797E-B394-EDAF843B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7F3DB77-F398-45FE-9186-BAD63BB3D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7CCC40-6BF5-C7FA-D712-D8BFC240B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8E84294-795E-6168-85F3-A906FE76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EB175B6-34F1-81DE-3A2C-1D15D531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568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935738-1698-50D6-7763-4EEEBF98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CD4B5A-BF56-694C-D3E4-FDBB97F32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482685-7CE9-D49D-DA91-919E2952C9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0C44003-6B79-9E02-9213-B88568E5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971C250-146B-62BF-6130-4A6719D70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1A81C0-6F6F-AD61-6B8D-59CA1C5F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8987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D608B3-F4E8-21DE-3B55-A4D4A7991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4C58EF-F8E6-2B98-B793-B9F68944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73203C-3508-53B0-14C0-2A7863466F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17542F0-CE2B-3FCD-49F0-9231FC603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358B11B-B751-9963-EDDF-6E4476A992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AEA506F-857D-8A5F-E040-4A5C321B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3723C8C-612E-EA23-73CB-9C41A3E92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CE58084-1355-23BF-CCF1-95805C178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03355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5C8671-DA68-716E-EF5D-DB2644AAC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CEBE9E4-1064-A8B9-11F1-E7FAFE78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2580DD-45CE-6F1B-32C8-CCC615D8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81B55B6-068B-0A83-ED1A-7493F3E0A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943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5C12C46-5F84-0C8A-B737-4ED7ABF8B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AFCB1F8-41B6-F13E-413F-E547B81A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DBDFCF-CF7F-36BF-3868-9B35375B4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823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8845CA-8057-227B-73A1-9379F125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3333E9-45F4-2FFC-9AE6-F4E2817A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6D44D4-CE9B-900F-A614-C1B899095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B2F1A9-5536-E7B1-A9AE-7886B44FD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940834-5799-3663-1C55-7C1D6012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D23DA4-545C-3DFE-6532-916D8A4E5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41055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9A9F4A-BA02-C23E-5A36-AB9F449FA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F370919-823E-8375-7BD7-BFF4BE0FFE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2A0B02-7351-EFB4-7AD6-48E143DF1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13D4C4-5B2A-60D5-5255-41AB4083F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FCF2DC-3E30-0C53-98A3-F463A02FD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B2B1868-C17E-ADA8-30A2-F35ADA19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0557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883A16F-4473-B8EC-E531-F432F7B5C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Ändern Sie den Stil des Titels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C21BC2-C321-2604-5A73-65309C642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Klicken Sie, um die Stile des Maskentextes zu ändern</a:t>
            </a:r>
          </a:p>
          <a:p>
            <a:pPr lvl="1"/>
            <a:r>
              <a:rPr lang="fr-FR"/>
              <a:t>Zweite Ebene</a:t>
            </a:r>
          </a:p>
          <a:p>
            <a:pPr lvl="2"/>
            <a:r>
              <a:rPr lang="fr-FR"/>
              <a:t>Dritte Ebene</a:t>
            </a:r>
          </a:p>
          <a:p>
            <a:pPr lvl="3"/>
            <a:r>
              <a:rPr lang="fr-FR"/>
              <a:t>Vierte Ebene</a:t>
            </a:r>
          </a:p>
          <a:p>
            <a:pPr lvl="4"/>
            <a:r>
              <a:rPr lang="fr-FR"/>
              <a:t>Fünfte Ebene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4AE225-9C85-A1B1-54D2-118858A29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EDF3B-BE86-4E7A-A4BE-03F59DE2E00E}" type="datetimeFigureOut">
              <a:rPr lang="fr-CH" smtClean="0"/>
              <a:t>21.05.2024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C7BFD5-1D1F-9CD8-60D1-386B83EA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7DA76FC-6043-AB0D-660E-88EF84F6B9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CF614-5556-4C29-8AFE-3675D4C7E79F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258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uvek-gis.admin.ch/BFE/storymaps/DO_Energiereporter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EC8803D-7A27-4044-9EA5-2D845751D41D}"/>
              </a:ext>
            </a:extLst>
          </p:cNvPr>
          <p:cNvSpPr txBox="1"/>
          <p:nvPr/>
        </p:nvSpPr>
        <p:spPr>
          <a:xfrm>
            <a:off x="2289984" y="4969201"/>
            <a:ext cx="761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>
                <a:solidFill>
                  <a:srgbClr val="FF0000"/>
                </a:solidFill>
              </a:rPr>
              <a:t>Klimaschutz und Energiesicherheit</a:t>
            </a:r>
          </a:p>
          <a:p>
            <a:pPr algn="ctr"/>
            <a:r>
              <a:rPr lang="de-CH" sz="2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&amp; das Stromgesetz vom 9 Juni als wichtige Zwischenetappe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pic>
        <p:nvPicPr>
          <p:cNvPr id="4" name="Image 3" descr="Une image contenant texte, fruit, pomme, en bois&#10;&#10;Description générée automatiquement">
            <a:extLst>
              <a:ext uri="{FF2B5EF4-FFF2-40B4-BE49-F238E27FC236}">
                <a16:creationId xmlns:a16="http://schemas.microsoft.com/office/drawing/2014/main" id="{0ED37E82-C346-DC28-0542-0B06DB1BE1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8102" r="9152" b="6468"/>
          <a:stretch/>
        </p:blipFill>
        <p:spPr>
          <a:xfrm>
            <a:off x="3266694" y="1167572"/>
            <a:ext cx="5225504" cy="360769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1E3C6D1-0B1D-C123-05C2-82309CDDAE26}"/>
              </a:ext>
            </a:extLst>
          </p:cNvPr>
          <p:cNvSpPr txBox="1"/>
          <p:nvPr/>
        </p:nvSpPr>
        <p:spPr>
          <a:xfrm>
            <a:off x="1950721" y="325437"/>
            <a:ext cx="8407790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600"/>
              </a:spcAft>
            </a:pPr>
            <a:r>
              <a:rPr lang="de-CH" dirty="0">
                <a:latin typeface="Roboto" panose="02000000000000000000" pitchFamily="2" charset="0"/>
                <a:cs typeface="Times New Roman" panose="02020603050405020304" pitchFamily="18" charset="0"/>
              </a:rPr>
              <a:t>SP Appenzell AI, AR und  SG</a:t>
            </a:r>
          </a:p>
          <a:p>
            <a:pPr algn="ctr">
              <a:spcBef>
                <a:spcPts val="200"/>
              </a:spcBef>
              <a:spcAft>
                <a:spcPts val="600"/>
              </a:spcAft>
            </a:pPr>
            <a:r>
              <a:rPr lang="de-CH" dirty="0">
                <a:latin typeface="Roboto" panose="02000000000000000000" pitchFamily="2" charset="0"/>
                <a:cs typeface="Times New Roman" panose="02020603050405020304" pitchFamily="18" charset="0"/>
              </a:rPr>
              <a:t>21.5.2024</a:t>
            </a:r>
            <a:endParaRPr lang="fr-CH" dirty="0">
              <a:latin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04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2508539-101D-F14F-814B-5AC5C907BA03}"/>
              </a:ext>
            </a:extLst>
          </p:cNvPr>
          <p:cNvSpPr txBox="1"/>
          <p:nvPr/>
        </p:nvSpPr>
        <p:spPr>
          <a:xfrm>
            <a:off x="378982" y="3246830"/>
            <a:ext cx="145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Wasser</a:t>
            </a:r>
            <a:endParaRPr lang="fr-FR" sz="2000" dirty="0"/>
          </a:p>
          <a:p>
            <a:pPr algn="ctr"/>
            <a:r>
              <a:rPr lang="fr-FR" sz="2000" dirty="0"/>
              <a:t>H</a:t>
            </a:r>
            <a:r>
              <a:rPr lang="fr-FR" sz="2000" baseline="-25000" dirty="0"/>
              <a:t>2</a:t>
            </a:r>
            <a:r>
              <a:rPr lang="fr-FR" sz="2000" dirty="0"/>
              <a:t>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FEE869-2300-D7F3-B1AF-E701002B1724}"/>
              </a:ext>
            </a:extLst>
          </p:cNvPr>
          <p:cNvSpPr txBox="1"/>
          <p:nvPr/>
        </p:nvSpPr>
        <p:spPr>
          <a:xfrm>
            <a:off x="10532583" y="4952812"/>
            <a:ext cx="122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Strom</a:t>
            </a:r>
            <a:r>
              <a:rPr lang="fr-FR" sz="2400" b="1" dirty="0"/>
              <a:t> (</a:t>
            </a:r>
            <a:r>
              <a:rPr lang="fr-FR" sz="2400" b="1" i="1" dirty="0">
                <a:solidFill>
                  <a:srgbClr val="FF0000"/>
                </a:solidFill>
              </a:rPr>
              <a:t>50</a:t>
            </a:r>
            <a:r>
              <a:rPr lang="fr-FR" sz="2400" b="1" dirty="0"/>
              <a:t>)</a:t>
            </a:r>
            <a:endParaRPr lang="fr-CH" sz="2400" b="1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9A27ECB-33FD-C947-ADD2-C115EE2AF955}"/>
              </a:ext>
            </a:extLst>
          </p:cNvPr>
          <p:cNvCxnSpPr>
            <a:cxnSpLocks/>
          </p:cNvCxnSpPr>
          <p:nvPr/>
        </p:nvCxnSpPr>
        <p:spPr>
          <a:xfrm>
            <a:off x="1575672" y="3469916"/>
            <a:ext cx="523322" cy="15120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878201D-B8B0-97B4-0414-9A3038AD6523}"/>
              </a:ext>
            </a:extLst>
          </p:cNvPr>
          <p:cNvCxnSpPr>
            <a:cxnSpLocks/>
          </p:cNvCxnSpPr>
          <p:nvPr/>
        </p:nvCxnSpPr>
        <p:spPr>
          <a:xfrm flipV="1">
            <a:off x="2562881" y="3893545"/>
            <a:ext cx="0" cy="782360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09BDE9-8A68-3629-CB74-3AFBE47BE2D6}"/>
              </a:ext>
            </a:extLst>
          </p:cNvPr>
          <p:cNvCxnSpPr>
            <a:cxnSpLocks/>
          </p:cNvCxnSpPr>
          <p:nvPr/>
        </p:nvCxnSpPr>
        <p:spPr>
          <a:xfrm flipV="1">
            <a:off x="2562881" y="2155412"/>
            <a:ext cx="0" cy="782360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9C104DA-FED9-2FA2-05A2-C1943FD8E3C8}"/>
              </a:ext>
            </a:extLst>
          </p:cNvPr>
          <p:cNvSpPr txBox="1"/>
          <p:nvPr/>
        </p:nvSpPr>
        <p:spPr>
          <a:xfrm>
            <a:off x="1948591" y="1292126"/>
            <a:ext cx="122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/>
              <a:t>Abwärme</a:t>
            </a:r>
            <a:r>
              <a:rPr lang="fr-FR" sz="2000" i="1" dirty="0"/>
              <a:t> (</a:t>
            </a:r>
            <a:r>
              <a:rPr lang="fr-FR" sz="2000" i="1" dirty="0">
                <a:solidFill>
                  <a:srgbClr val="FF0000"/>
                </a:solidFill>
              </a:rPr>
              <a:t>25</a:t>
            </a:r>
            <a:r>
              <a:rPr lang="fr-FR" sz="2000" i="1" dirty="0"/>
              <a:t>)</a:t>
            </a:r>
            <a:endParaRPr lang="fr-CH" sz="2000" i="1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5BAD5DF-1E33-EB7A-B2F4-F842DBA21D45}"/>
              </a:ext>
            </a:extLst>
          </p:cNvPr>
          <p:cNvCxnSpPr>
            <a:cxnSpLocks/>
          </p:cNvCxnSpPr>
          <p:nvPr/>
        </p:nvCxnSpPr>
        <p:spPr>
          <a:xfrm>
            <a:off x="3034023" y="3828972"/>
            <a:ext cx="2557274" cy="1727519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D7284A6-67AE-5C14-59B9-83D8B9FE03F8}"/>
              </a:ext>
            </a:extLst>
          </p:cNvPr>
          <p:cNvCxnSpPr>
            <a:cxnSpLocks/>
          </p:cNvCxnSpPr>
          <p:nvPr/>
        </p:nvCxnSpPr>
        <p:spPr>
          <a:xfrm flipV="1">
            <a:off x="3034177" y="3469916"/>
            <a:ext cx="1711451" cy="29648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9FBEA6D-2B99-CAFE-332F-0BFFE11B24C2}"/>
              </a:ext>
            </a:extLst>
          </p:cNvPr>
          <p:cNvSpPr txBox="1"/>
          <p:nvPr/>
        </p:nvSpPr>
        <p:spPr>
          <a:xfrm>
            <a:off x="4760425" y="3013501"/>
            <a:ext cx="16829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Wasserstoff</a:t>
            </a:r>
          </a:p>
          <a:p>
            <a:pPr algn="ctr"/>
            <a:r>
              <a:rPr lang="fr-FR" sz="2400" b="1" dirty="0"/>
              <a:t>H</a:t>
            </a:r>
            <a:r>
              <a:rPr lang="fr-FR" sz="2400" b="1" baseline="-25000" dirty="0"/>
              <a:t>2</a:t>
            </a:r>
            <a:r>
              <a:rPr lang="fr-FR" sz="2400" b="1" dirty="0"/>
              <a:t> (</a:t>
            </a:r>
            <a:r>
              <a:rPr lang="fr-FR" sz="2400" b="1" i="1" dirty="0">
                <a:solidFill>
                  <a:srgbClr val="FF0000"/>
                </a:solidFill>
              </a:rPr>
              <a:t>75</a:t>
            </a:r>
            <a:r>
              <a:rPr lang="fr-FR" sz="2400" b="1" dirty="0"/>
              <a:t>)</a:t>
            </a:r>
          </a:p>
          <a:p>
            <a:pPr algn="ctr"/>
            <a:r>
              <a:rPr lang="fr-FR" sz="2000" i="1" dirty="0" err="1"/>
              <a:t>Lagerbar</a:t>
            </a:r>
            <a:endParaRPr lang="fr-FR" sz="2400" i="1" dirty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EBEED38-2D36-4A52-48A8-FCEDF834DAD0}"/>
              </a:ext>
            </a:extLst>
          </p:cNvPr>
          <p:cNvSpPr/>
          <p:nvPr/>
        </p:nvSpPr>
        <p:spPr>
          <a:xfrm>
            <a:off x="2161248" y="3196950"/>
            <a:ext cx="803266" cy="5443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91C83B2-59C9-C269-DDF6-E55CF78E3858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6616631" y="1537819"/>
            <a:ext cx="2908670" cy="1776846"/>
          </a:xfrm>
          <a:prstGeom prst="straightConnector1">
            <a:avLst/>
          </a:prstGeom>
          <a:ln w="41275"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E1A6ECD-4539-4EFB-A192-6C14DF378F0E}"/>
              </a:ext>
            </a:extLst>
          </p:cNvPr>
          <p:cNvSpPr txBox="1"/>
          <p:nvPr/>
        </p:nvSpPr>
        <p:spPr>
          <a:xfrm>
            <a:off x="9525301" y="1029987"/>
            <a:ext cx="1784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Industrie </a:t>
            </a:r>
          </a:p>
          <a:p>
            <a:r>
              <a:rPr lang="fr-FR" sz="2000" dirty="0"/>
              <a:t>(</a:t>
            </a:r>
            <a:r>
              <a:rPr lang="fr-FR" sz="2000" dirty="0" err="1"/>
              <a:t>als</a:t>
            </a:r>
            <a:r>
              <a:rPr lang="fr-FR" sz="2000" dirty="0"/>
              <a:t> </a:t>
            </a:r>
            <a:r>
              <a:rPr lang="fr-FR" sz="2000" dirty="0" err="1"/>
              <a:t>Stoff</a:t>
            </a:r>
            <a:r>
              <a:rPr lang="fr-FR" sz="2000" dirty="0"/>
              <a:t> </a:t>
            </a:r>
            <a:r>
              <a:rPr lang="fr-FR" sz="2000" dirty="0" err="1"/>
              <a:t>oder</a:t>
            </a:r>
            <a:r>
              <a:rPr lang="fr-FR" sz="2000" dirty="0"/>
              <a:t> </a:t>
            </a:r>
            <a:r>
              <a:rPr lang="fr-FR" sz="2000" dirty="0" err="1"/>
              <a:t>als</a:t>
            </a:r>
            <a:r>
              <a:rPr lang="fr-FR" sz="2000" dirty="0"/>
              <a:t> Energie)</a:t>
            </a:r>
            <a:endParaRPr lang="fr-CH" sz="2000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3202566-55D6-231F-5610-09947C136301}"/>
              </a:ext>
            </a:extLst>
          </p:cNvPr>
          <p:cNvCxnSpPr>
            <a:cxnSpLocks/>
          </p:cNvCxnSpPr>
          <p:nvPr/>
        </p:nvCxnSpPr>
        <p:spPr>
          <a:xfrm>
            <a:off x="6696892" y="3600773"/>
            <a:ext cx="2087183" cy="622793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4E490A71-B424-39B0-8F65-7928ADED9811}"/>
              </a:ext>
            </a:extLst>
          </p:cNvPr>
          <p:cNvSpPr/>
          <p:nvPr/>
        </p:nvSpPr>
        <p:spPr>
          <a:xfrm>
            <a:off x="8878114" y="4102145"/>
            <a:ext cx="803266" cy="5443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2801CD-C91D-9468-A1C7-BC659C9A197D}"/>
              </a:ext>
            </a:extLst>
          </p:cNvPr>
          <p:cNvSpPr txBox="1"/>
          <p:nvPr/>
        </p:nvSpPr>
        <p:spPr>
          <a:xfrm>
            <a:off x="5213836" y="5698583"/>
            <a:ext cx="196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/>
              <a:t>Sauerstoff</a:t>
            </a:r>
            <a:r>
              <a:rPr lang="fr-FR" sz="2000" i="1" dirty="0"/>
              <a:t> </a:t>
            </a:r>
          </a:p>
          <a:p>
            <a:pPr algn="ctr"/>
            <a:r>
              <a:rPr lang="fr-FR" sz="2000" i="1" dirty="0"/>
              <a:t>(in die Luft) </a:t>
            </a:r>
            <a:endParaRPr lang="fr-CH" sz="2000" i="1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D72FCAA-ED0C-BA72-B33E-0AF2BAAE2B1E}"/>
              </a:ext>
            </a:extLst>
          </p:cNvPr>
          <p:cNvCxnSpPr>
            <a:cxnSpLocks/>
          </p:cNvCxnSpPr>
          <p:nvPr/>
        </p:nvCxnSpPr>
        <p:spPr>
          <a:xfrm flipV="1">
            <a:off x="6762378" y="4509674"/>
            <a:ext cx="2021697" cy="1160629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90D9819-5C19-FC66-9CB7-19644DC009A6}"/>
              </a:ext>
            </a:extLst>
          </p:cNvPr>
          <p:cNvCxnSpPr>
            <a:cxnSpLocks/>
          </p:cNvCxnSpPr>
          <p:nvPr/>
        </p:nvCxnSpPr>
        <p:spPr>
          <a:xfrm>
            <a:off x="9601119" y="4646517"/>
            <a:ext cx="1062167" cy="486608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D30414BE-51E6-EF53-CCF7-696AA8899346}"/>
              </a:ext>
            </a:extLst>
          </p:cNvPr>
          <p:cNvSpPr txBox="1"/>
          <p:nvPr/>
        </p:nvSpPr>
        <p:spPr>
          <a:xfrm>
            <a:off x="1528714" y="4839306"/>
            <a:ext cx="2139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Strom</a:t>
            </a:r>
            <a:r>
              <a:rPr lang="fr-FR" sz="2400" b="1" dirty="0"/>
              <a:t> </a:t>
            </a:r>
          </a:p>
          <a:p>
            <a:pPr algn="ctr"/>
            <a:r>
              <a:rPr lang="fr-FR" sz="2400" b="1" dirty="0"/>
              <a:t>(</a:t>
            </a:r>
            <a:r>
              <a:rPr lang="fr-FR" sz="2400" b="1" i="1" dirty="0">
                <a:solidFill>
                  <a:srgbClr val="FF0000"/>
                </a:solidFill>
              </a:rPr>
              <a:t>100 Energie</a:t>
            </a:r>
            <a:r>
              <a:rPr lang="fr-FR" sz="2400" b="1" dirty="0"/>
              <a:t>)</a:t>
            </a:r>
            <a:endParaRPr lang="fr-CH" sz="2400" b="1" dirty="0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DA6268B-E645-F47F-A744-45BF06C0D313}"/>
              </a:ext>
            </a:extLst>
          </p:cNvPr>
          <p:cNvCxnSpPr>
            <a:cxnSpLocks/>
          </p:cNvCxnSpPr>
          <p:nvPr/>
        </p:nvCxnSpPr>
        <p:spPr>
          <a:xfrm>
            <a:off x="9775419" y="4340327"/>
            <a:ext cx="887867" cy="18122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6B8961D4-A4B2-C5D3-FC5F-4FB8A5C6BECC}"/>
              </a:ext>
            </a:extLst>
          </p:cNvPr>
          <p:cNvSpPr txBox="1"/>
          <p:nvPr/>
        </p:nvSpPr>
        <p:spPr>
          <a:xfrm>
            <a:off x="10417698" y="3864907"/>
            <a:ext cx="145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Wasser</a:t>
            </a:r>
            <a:endParaRPr lang="fr-FR" sz="2000" dirty="0"/>
          </a:p>
          <a:p>
            <a:pPr algn="ctr"/>
            <a:r>
              <a:rPr lang="fr-FR" sz="2000" dirty="0"/>
              <a:t>H</a:t>
            </a:r>
            <a:r>
              <a:rPr lang="fr-FR" sz="2000" baseline="-25000" dirty="0"/>
              <a:t>2</a:t>
            </a:r>
            <a:r>
              <a:rPr lang="fr-FR" sz="2000" dirty="0"/>
              <a:t>O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755EE725-2665-9F96-8996-C0FD8C8E2AE6}"/>
              </a:ext>
            </a:extLst>
          </p:cNvPr>
          <p:cNvSpPr txBox="1"/>
          <p:nvPr/>
        </p:nvSpPr>
        <p:spPr>
          <a:xfrm>
            <a:off x="881906" y="119010"/>
            <a:ext cx="10446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>
                <a:solidFill>
                  <a:srgbClr val="FF0000"/>
                </a:solidFill>
              </a:rPr>
              <a:t>4 Exkurses: Wasserstoff und synthetisches Methan</a:t>
            </a:r>
          </a:p>
          <a:p>
            <a:r>
              <a:rPr lang="fr-FR" sz="3200" b="1" dirty="0"/>
              <a:t>Wasserstoff</a:t>
            </a:r>
            <a:endParaRPr lang="fr-CH" sz="3200" b="1" dirty="0"/>
          </a:p>
        </p:txBody>
      </p:sp>
      <p:cxnSp>
        <p:nvCxnSpPr>
          <p:cNvPr id="50" name="Connecteur droit avec flèche 49">
            <a:extLst>
              <a:ext uri="{FF2B5EF4-FFF2-40B4-BE49-F238E27FC236}">
                <a16:creationId xmlns:a16="http://schemas.microsoft.com/office/drawing/2014/main" id="{5947B46F-AC3A-FCD7-E32C-F625FDCE8D08}"/>
              </a:ext>
            </a:extLst>
          </p:cNvPr>
          <p:cNvCxnSpPr>
            <a:cxnSpLocks/>
          </p:cNvCxnSpPr>
          <p:nvPr/>
        </p:nvCxnSpPr>
        <p:spPr>
          <a:xfrm flipV="1">
            <a:off x="9601119" y="3314665"/>
            <a:ext cx="816579" cy="702699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>
            <a:extLst>
              <a:ext uri="{FF2B5EF4-FFF2-40B4-BE49-F238E27FC236}">
                <a16:creationId xmlns:a16="http://schemas.microsoft.com/office/drawing/2014/main" id="{CCBE36E9-2762-0749-9347-DD098A133D80}"/>
              </a:ext>
            </a:extLst>
          </p:cNvPr>
          <p:cNvSpPr txBox="1"/>
          <p:nvPr/>
        </p:nvSpPr>
        <p:spPr>
          <a:xfrm>
            <a:off x="10346212" y="2912180"/>
            <a:ext cx="122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/>
              <a:t>Abwärme</a:t>
            </a:r>
            <a:r>
              <a:rPr lang="fr-FR" sz="2000" i="1" dirty="0"/>
              <a:t> (</a:t>
            </a:r>
            <a:r>
              <a:rPr lang="fr-FR" sz="2000" i="1" dirty="0">
                <a:solidFill>
                  <a:srgbClr val="FF0000"/>
                </a:solidFill>
              </a:rPr>
              <a:t>25</a:t>
            </a:r>
            <a:r>
              <a:rPr lang="fr-FR" sz="2000" i="1" dirty="0"/>
              <a:t>)</a:t>
            </a:r>
            <a:endParaRPr lang="fr-CH" sz="2000" i="1" dirty="0"/>
          </a:p>
        </p:txBody>
      </p:sp>
    </p:spTree>
    <p:extLst>
      <p:ext uri="{BB962C8B-B14F-4D97-AF65-F5344CB8AC3E}">
        <p14:creationId xmlns:p14="http://schemas.microsoft.com/office/powerpoint/2010/main" val="400904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  <p:bldP spid="18" grpId="0"/>
      <p:bldP spid="19" grpId="0" animBg="1"/>
      <p:bldP spid="23" grpId="0"/>
      <p:bldP spid="26" grpId="0" animBg="1"/>
      <p:bldP spid="27" grpId="0"/>
      <p:bldP spid="33" grpId="0"/>
      <p:bldP spid="37" grpId="0"/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2508539-101D-F14F-814B-5AC5C907BA03}"/>
              </a:ext>
            </a:extLst>
          </p:cNvPr>
          <p:cNvSpPr txBox="1"/>
          <p:nvPr/>
        </p:nvSpPr>
        <p:spPr>
          <a:xfrm>
            <a:off x="80645" y="3225687"/>
            <a:ext cx="145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Wasser</a:t>
            </a:r>
            <a:endParaRPr lang="fr-FR" sz="2000" dirty="0"/>
          </a:p>
          <a:p>
            <a:pPr algn="ctr"/>
            <a:r>
              <a:rPr lang="fr-FR" sz="2000" dirty="0"/>
              <a:t>H</a:t>
            </a:r>
            <a:r>
              <a:rPr lang="fr-FR" sz="2000" baseline="-25000" dirty="0"/>
              <a:t>2</a:t>
            </a:r>
            <a:r>
              <a:rPr lang="fr-FR" sz="2000" dirty="0"/>
              <a:t>O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CFEE869-2300-D7F3-B1AF-E701002B1724}"/>
              </a:ext>
            </a:extLst>
          </p:cNvPr>
          <p:cNvSpPr txBox="1"/>
          <p:nvPr/>
        </p:nvSpPr>
        <p:spPr>
          <a:xfrm>
            <a:off x="10243228" y="5315424"/>
            <a:ext cx="12285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Strom</a:t>
            </a:r>
            <a:r>
              <a:rPr lang="fr-FR" sz="2400" b="1" dirty="0"/>
              <a:t> (</a:t>
            </a:r>
            <a:r>
              <a:rPr lang="fr-FR" sz="2400" b="1" i="1" dirty="0">
                <a:solidFill>
                  <a:srgbClr val="FF0000"/>
                </a:solidFill>
              </a:rPr>
              <a:t>35</a:t>
            </a:r>
            <a:r>
              <a:rPr lang="fr-FR" sz="2400" b="1" dirty="0"/>
              <a:t>)</a:t>
            </a:r>
            <a:endParaRPr lang="fr-CH" sz="2400" b="1" dirty="0"/>
          </a:p>
        </p:txBody>
      </p:sp>
      <p:cxnSp>
        <p:nvCxnSpPr>
          <p:cNvPr id="5" name="Connecteur droit avec flèche 4">
            <a:extLst>
              <a:ext uri="{FF2B5EF4-FFF2-40B4-BE49-F238E27FC236}">
                <a16:creationId xmlns:a16="http://schemas.microsoft.com/office/drawing/2014/main" id="{49A27ECB-33FD-C947-ADD2-C115EE2AF955}"/>
              </a:ext>
            </a:extLst>
          </p:cNvPr>
          <p:cNvCxnSpPr>
            <a:cxnSpLocks/>
          </p:cNvCxnSpPr>
          <p:nvPr/>
        </p:nvCxnSpPr>
        <p:spPr>
          <a:xfrm>
            <a:off x="1277335" y="3448773"/>
            <a:ext cx="523322" cy="15120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878201D-B8B0-97B4-0414-9A3038AD6523}"/>
              </a:ext>
            </a:extLst>
          </p:cNvPr>
          <p:cNvCxnSpPr>
            <a:cxnSpLocks/>
          </p:cNvCxnSpPr>
          <p:nvPr/>
        </p:nvCxnSpPr>
        <p:spPr>
          <a:xfrm flipV="1">
            <a:off x="2264544" y="3872402"/>
            <a:ext cx="0" cy="782360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F909BDE9-8A68-3629-CB74-3AFBE47BE2D6}"/>
              </a:ext>
            </a:extLst>
          </p:cNvPr>
          <p:cNvCxnSpPr>
            <a:cxnSpLocks/>
          </p:cNvCxnSpPr>
          <p:nvPr/>
        </p:nvCxnSpPr>
        <p:spPr>
          <a:xfrm flipV="1">
            <a:off x="2264544" y="2134269"/>
            <a:ext cx="0" cy="782360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9C104DA-FED9-2FA2-05A2-C1943FD8E3C8}"/>
              </a:ext>
            </a:extLst>
          </p:cNvPr>
          <p:cNvSpPr txBox="1"/>
          <p:nvPr/>
        </p:nvSpPr>
        <p:spPr>
          <a:xfrm>
            <a:off x="1650254" y="1274160"/>
            <a:ext cx="122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/>
              <a:t>Abwärme</a:t>
            </a:r>
            <a:r>
              <a:rPr lang="fr-FR" sz="2000" i="1" dirty="0"/>
              <a:t> (</a:t>
            </a:r>
            <a:r>
              <a:rPr lang="fr-FR" sz="2000" i="1" dirty="0">
                <a:solidFill>
                  <a:srgbClr val="FF0000"/>
                </a:solidFill>
              </a:rPr>
              <a:t>25</a:t>
            </a:r>
            <a:r>
              <a:rPr lang="fr-FR" sz="2000" i="1" dirty="0"/>
              <a:t>)</a:t>
            </a:r>
            <a:endParaRPr lang="fr-CH" sz="2000" i="1" dirty="0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45BAD5DF-1E33-EB7A-B2F4-F842DBA21D45}"/>
              </a:ext>
            </a:extLst>
          </p:cNvPr>
          <p:cNvCxnSpPr>
            <a:cxnSpLocks/>
          </p:cNvCxnSpPr>
          <p:nvPr/>
        </p:nvCxnSpPr>
        <p:spPr>
          <a:xfrm>
            <a:off x="2759104" y="3801202"/>
            <a:ext cx="1704447" cy="2405324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D7284A6-67AE-5C14-59B9-83D8B9FE03F8}"/>
              </a:ext>
            </a:extLst>
          </p:cNvPr>
          <p:cNvCxnSpPr>
            <a:cxnSpLocks/>
          </p:cNvCxnSpPr>
          <p:nvPr/>
        </p:nvCxnSpPr>
        <p:spPr>
          <a:xfrm>
            <a:off x="2735840" y="3478421"/>
            <a:ext cx="629060" cy="0"/>
          </a:xfrm>
          <a:prstGeom prst="straightConnector1">
            <a:avLst/>
          </a:prstGeom>
          <a:ln w="41275"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89FBEA6D-2B99-CAFE-332F-0BFFE11B24C2}"/>
              </a:ext>
            </a:extLst>
          </p:cNvPr>
          <p:cNvSpPr txBox="1"/>
          <p:nvPr/>
        </p:nvSpPr>
        <p:spPr>
          <a:xfrm>
            <a:off x="3056705" y="3048394"/>
            <a:ext cx="1682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Wasserstoff</a:t>
            </a:r>
          </a:p>
          <a:p>
            <a:pPr algn="ctr"/>
            <a:r>
              <a:rPr lang="fr-FR" sz="2400" b="1" dirty="0"/>
              <a:t>H</a:t>
            </a:r>
            <a:r>
              <a:rPr lang="fr-FR" sz="2400" b="1" baseline="-25000" dirty="0"/>
              <a:t>2</a:t>
            </a:r>
            <a:r>
              <a:rPr lang="fr-FR" sz="2400" b="1" dirty="0"/>
              <a:t> (</a:t>
            </a:r>
            <a:r>
              <a:rPr lang="fr-FR" sz="2400" b="1" i="1" dirty="0">
                <a:solidFill>
                  <a:srgbClr val="FF0000"/>
                </a:solidFill>
              </a:rPr>
              <a:t>75</a:t>
            </a:r>
            <a:r>
              <a:rPr lang="fr-FR" sz="2400" b="1" dirty="0"/>
              <a:t>)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AEBEED38-2D36-4A52-48A8-FCEDF834DAD0}"/>
              </a:ext>
            </a:extLst>
          </p:cNvPr>
          <p:cNvSpPr/>
          <p:nvPr/>
        </p:nvSpPr>
        <p:spPr>
          <a:xfrm>
            <a:off x="1862911" y="3175807"/>
            <a:ext cx="803266" cy="54437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891C83B2-59C9-C269-DDF6-E55CF78E3858}"/>
              </a:ext>
            </a:extLst>
          </p:cNvPr>
          <p:cNvCxnSpPr>
            <a:cxnSpLocks/>
          </p:cNvCxnSpPr>
          <p:nvPr/>
        </p:nvCxnSpPr>
        <p:spPr>
          <a:xfrm flipV="1">
            <a:off x="8067914" y="1717153"/>
            <a:ext cx="1782525" cy="1508534"/>
          </a:xfrm>
          <a:prstGeom prst="straightConnector1">
            <a:avLst/>
          </a:prstGeom>
          <a:ln w="41275">
            <a:solidFill>
              <a:srgbClr val="FF0000"/>
            </a:solidFill>
            <a:prstDash val="solid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0E1A6ECD-4539-4EFB-A192-6C14DF378F0E}"/>
              </a:ext>
            </a:extLst>
          </p:cNvPr>
          <p:cNvSpPr txBox="1"/>
          <p:nvPr/>
        </p:nvSpPr>
        <p:spPr>
          <a:xfrm>
            <a:off x="9935914" y="1039210"/>
            <a:ext cx="17847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Industrie </a:t>
            </a:r>
          </a:p>
          <a:p>
            <a:r>
              <a:rPr lang="fr-FR" sz="2000" dirty="0"/>
              <a:t>(</a:t>
            </a:r>
            <a:r>
              <a:rPr lang="fr-FR" sz="2000" dirty="0" err="1"/>
              <a:t>anstelle</a:t>
            </a:r>
            <a:r>
              <a:rPr lang="fr-FR" sz="2000" dirty="0"/>
              <a:t> von </a:t>
            </a:r>
            <a:r>
              <a:rPr lang="fr-FR" sz="2000" dirty="0" err="1"/>
              <a:t>Erdgas</a:t>
            </a:r>
            <a:r>
              <a:rPr lang="fr-FR" sz="2000" dirty="0"/>
              <a:t>)</a:t>
            </a:r>
            <a:endParaRPr lang="fr-CH" sz="2000" dirty="0"/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73202566-55D6-231F-5610-09947C136301}"/>
              </a:ext>
            </a:extLst>
          </p:cNvPr>
          <p:cNvCxnSpPr>
            <a:cxnSpLocks/>
          </p:cNvCxnSpPr>
          <p:nvPr/>
        </p:nvCxnSpPr>
        <p:spPr>
          <a:xfrm>
            <a:off x="6268058" y="3513199"/>
            <a:ext cx="524202" cy="0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>
            <a:extLst>
              <a:ext uri="{FF2B5EF4-FFF2-40B4-BE49-F238E27FC236}">
                <a16:creationId xmlns:a16="http://schemas.microsoft.com/office/drawing/2014/main" id="{4E490A71-B424-39B0-8F65-7928ADED9811}"/>
              </a:ext>
            </a:extLst>
          </p:cNvPr>
          <p:cNvSpPr/>
          <p:nvPr/>
        </p:nvSpPr>
        <p:spPr>
          <a:xfrm>
            <a:off x="8850773" y="3901204"/>
            <a:ext cx="803266" cy="5443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F2801CD-C91D-9468-A1C7-BC659C9A197D}"/>
              </a:ext>
            </a:extLst>
          </p:cNvPr>
          <p:cNvSpPr txBox="1"/>
          <p:nvPr/>
        </p:nvSpPr>
        <p:spPr>
          <a:xfrm>
            <a:off x="4225497" y="5867841"/>
            <a:ext cx="1968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/>
              <a:t>Sauerstoff</a:t>
            </a:r>
            <a:endParaRPr lang="fr-FR" sz="2000" i="1" dirty="0"/>
          </a:p>
          <a:p>
            <a:pPr algn="ctr"/>
            <a:r>
              <a:rPr lang="fr-FR" sz="2000" i="1" dirty="0"/>
              <a:t>(in die Luft) </a:t>
            </a:r>
            <a:endParaRPr lang="fr-CH" sz="2000" i="1" dirty="0"/>
          </a:p>
        </p:txBody>
      </p: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0D72FCAA-ED0C-BA72-B33E-0AF2BAAE2B1E}"/>
              </a:ext>
            </a:extLst>
          </p:cNvPr>
          <p:cNvCxnSpPr>
            <a:cxnSpLocks/>
          </p:cNvCxnSpPr>
          <p:nvPr/>
        </p:nvCxnSpPr>
        <p:spPr>
          <a:xfrm flipV="1">
            <a:off x="5999681" y="4654762"/>
            <a:ext cx="2961493" cy="144415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90D9819-5C19-FC66-9CB7-19644DC009A6}"/>
              </a:ext>
            </a:extLst>
          </p:cNvPr>
          <p:cNvCxnSpPr>
            <a:cxnSpLocks/>
          </p:cNvCxnSpPr>
          <p:nvPr/>
        </p:nvCxnSpPr>
        <p:spPr>
          <a:xfrm>
            <a:off x="9582912" y="4632471"/>
            <a:ext cx="810025" cy="785856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D30414BE-51E6-EF53-CCF7-696AA8899346}"/>
              </a:ext>
            </a:extLst>
          </p:cNvPr>
          <p:cNvSpPr txBox="1"/>
          <p:nvPr/>
        </p:nvSpPr>
        <p:spPr>
          <a:xfrm>
            <a:off x="1712094" y="4818163"/>
            <a:ext cx="158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Strom</a:t>
            </a:r>
            <a:r>
              <a:rPr lang="fr-FR" sz="2400" b="1" dirty="0"/>
              <a:t> </a:t>
            </a:r>
          </a:p>
          <a:p>
            <a:pPr algn="ctr"/>
            <a:r>
              <a:rPr lang="fr-FR" sz="2400" b="1" dirty="0"/>
              <a:t>(</a:t>
            </a:r>
            <a:r>
              <a:rPr lang="fr-FR" sz="2400" b="1" i="1" dirty="0">
                <a:solidFill>
                  <a:srgbClr val="FF0000"/>
                </a:solidFill>
              </a:rPr>
              <a:t>100 Energie</a:t>
            </a:r>
            <a:r>
              <a:rPr lang="fr-FR" sz="2400" b="1" dirty="0"/>
              <a:t>)</a:t>
            </a:r>
            <a:endParaRPr lang="fr-CH" sz="2400" b="1" dirty="0"/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BDA6268B-E645-F47F-A744-45BF06C0D313}"/>
              </a:ext>
            </a:extLst>
          </p:cNvPr>
          <p:cNvCxnSpPr>
            <a:cxnSpLocks/>
            <a:endCxn id="37" idx="1"/>
          </p:cNvCxnSpPr>
          <p:nvPr/>
        </p:nvCxnSpPr>
        <p:spPr>
          <a:xfrm>
            <a:off x="9747807" y="4323099"/>
            <a:ext cx="925495" cy="384423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ZoneTexte 36">
            <a:extLst>
              <a:ext uri="{FF2B5EF4-FFF2-40B4-BE49-F238E27FC236}">
                <a16:creationId xmlns:a16="http://schemas.microsoft.com/office/drawing/2014/main" id="{6B8961D4-A4B2-C5D3-FC5F-4FB8A5C6BECC}"/>
              </a:ext>
            </a:extLst>
          </p:cNvPr>
          <p:cNvSpPr txBox="1"/>
          <p:nvPr/>
        </p:nvSpPr>
        <p:spPr>
          <a:xfrm>
            <a:off x="10673302" y="4199690"/>
            <a:ext cx="14583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err="1"/>
              <a:t>Wasser</a:t>
            </a:r>
            <a:r>
              <a:rPr lang="fr-FR" sz="2000" dirty="0"/>
              <a:t> H</a:t>
            </a:r>
            <a:r>
              <a:rPr lang="fr-FR" sz="2000" baseline="-25000" dirty="0"/>
              <a:t>2</a:t>
            </a:r>
            <a:r>
              <a:rPr lang="fr-FR" sz="2000" dirty="0"/>
              <a:t>O+ </a:t>
            </a:r>
          </a:p>
          <a:p>
            <a:pPr algn="ctr"/>
            <a:r>
              <a:rPr lang="fr-FR" sz="2000" dirty="0"/>
              <a:t>CO</a:t>
            </a:r>
            <a:r>
              <a:rPr lang="fr-FR" sz="2000" baseline="-25000" dirty="0"/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F9CCBD2-C0DE-4F90-3D62-CDED9FA14CB4}"/>
              </a:ext>
            </a:extLst>
          </p:cNvPr>
          <p:cNvSpPr txBox="1"/>
          <p:nvPr/>
        </p:nvSpPr>
        <p:spPr>
          <a:xfrm>
            <a:off x="5072059" y="1615149"/>
            <a:ext cx="12285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/>
              <a:t>CO</a:t>
            </a:r>
            <a:r>
              <a:rPr lang="fr-FR" sz="2000" i="1" baseline="-25000" dirty="0"/>
              <a:t>2</a:t>
            </a:r>
            <a:endParaRPr lang="fr-CH" sz="2000" i="1" baseline="-250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A539377-2071-A969-8CFD-5EDC6D85A9F2}"/>
              </a:ext>
            </a:extLst>
          </p:cNvPr>
          <p:cNvSpPr/>
          <p:nvPr/>
        </p:nvSpPr>
        <p:spPr>
          <a:xfrm>
            <a:off x="5281788" y="3215350"/>
            <a:ext cx="803266" cy="54437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37BD9C0-54B6-DA48-687D-6FDD8E1C1F18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4549386" y="3478421"/>
            <a:ext cx="732402" cy="911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BDB2D3D0-355A-EE73-4FE8-7DFFAE237DA7}"/>
              </a:ext>
            </a:extLst>
          </p:cNvPr>
          <p:cNvCxnSpPr>
            <a:cxnSpLocks/>
          </p:cNvCxnSpPr>
          <p:nvPr/>
        </p:nvCxnSpPr>
        <p:spPr>
          <a:xfrm>
            <a:off x="5683421" y="2054873"/>
            <a:ext cx="0" cy="1039185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>
            <a:extLst>
              <a:ext uri="{FF2B5EF4-FFF2-40B4-BE49-F238E27FC236}">
                <a16:creationId xmlns:a16="http://schemas.microsoft.com/office/drawing/2014/main" id="{189A098A-9DFA-00A8-E7CD-1B3A28B4C913}"/>
              </a:ext>
            </a:extLst>
          </p:cNvPr>
          <p:cNvSpPr txBox="1"/>
          <p:nvPr/>
        </p:nvSpPr>
        <p:spPr>
          <a:xfrm>
            <a:off x="6543593" y="3062922"/>
            <a:ext cx="16829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Methan</a:t>
            </a:r>
            <a:r>
              <a:rPr lang="fr-FR" sz="2400" b="1" dirty="0"/>
              <a:t> CH</a:t>
            </a:r>
            <a:r>
              <a:rPr lang="fr-FR" sz="2400" b="1" baseline="-25000" dirty="0"/>
              <a:t>4</a:t>
            </a:r>
            <a:r>
              <a:rPr lang="fr-FR" sz="2400" b="1" dirty="0"/>
              <a:t> (</a:t>
            </a:r>
            <a:r>
              <a:rPr lang="fr-FR" sz="2400" b="1" i="1" dirty="0">
                <a:solidFill>
                  <a:srgbClr val="FF0000"/>
                </a:solidFill>
              </a:rPr>
              <a:t>60</a:t>
            </a:r>
            <a:r>
              <a:rPr lang="fr-FR" sz="2400" b="1" dirty="0"/>
              <a:t>)</a:t>
            </a:r>
          </a:p>
          <a:p>
            <a:pPr algn="ctr"/>
            <a:r>
              <a:rPr lang="fr-FR" sz="2000" i="1" dirty="0"/>
              <a:t>Gut </a:t>
            </a:r>
            <a:r>
              <a:rPr lang="fr-FR" sz="2000" i="1" dirty="0" err="1"/>
              <a:t>lagerbar</a:t>
            </a:r>
            <a:endParaRPr lang="fr-FR" sz="2000" i="1" dirty="0"/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7D9DB9A2-C8E5-6942-6BD6-6BE65059B42A}"/>
              </a:ext>
            </a:extLst>
          </p:cNvPr>
          <p:cNvCxnSpPr>
            <a:cxnSpLocks/>
          </p:cNvCxnSpPr>
          <p:nvPr/>
        </p:nvCxnSpPr>
        <p:spPr>
          <a:xfrm>
            <a:off x="8179754" y="3509578"/>
            <a:ext cx="579517" cy="482727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C4F61F59-D36E-0434-F818-DBB6474B2B66}"/>
              </a:ext>
            </a:extLst>
          </p:cNvPr>
          <p:cNvSpPr txBox="1"/>
          <p:nvPr/>
        </p:nvSpPr>
        <p:spPr>
          <a:xfrm>
            <a:off x="697145" y="258444"/>
            <a:ext cx="105904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/>
              <a:t>Synthetisches</a:t>
            </a:r>
            <a:r>
              <a:rPr lang="fr-FR" sz="2400" b="1" dirty="0"/>
              <a:t> Gas E-</a:t>
            </a:r>
            <a:r>
              <a:rPr lang="fr-FR" sz="2400" b="1" dirty="0" err="1"/>
              <a:t>Methan</a:t>
            </a:r>
            <a:r>
              <a:rPr lang="fr-FR" sz="2400" b="1" dirty="0"/>
              <a:t> (</a:t>
            </a:r>
            <a:r>
              <a:rPr lang="fr-FR" sz="2400" b="1" dirty="0" err="1"/>
              <a:t>chemisch</a:t>
            </a:r>
            <a:r>
              <a:rPr lang="fr-FR" sz="2400" b="1" dirty="0"/>
              <a:t> </a:t>
            </a:r>
            <a:r>
              <a:rPr lang="fr-FR" sz="2400" b="1" dirty="0" err="1"/>
              <a:t>wie</a:t>
            </a:r>
            <a:r>
              <a:rPr lang="fr-FR" sz="2400" b="1" dirty="0"/>
              <a:t> </a:t>
            </a:r>
            <a:r>
              <a:rPr lang="fr-FR" sz="2400" b="1" dirty="0" err="1"/>
              <a:t>Erdgas</a:t>
            </a:r>
            <a:r>
              <a:rPr lang="fr-FR" sz="2400" b="1" dirty="0"/>
              <a:t>)</a:t>
            </a:r>
            <a:endParaRPr lang="fr-CH" sz="2400" b="1" dirty="0"/>
          </a:p>
        </p:txBody>
      </p:sp>
      <p:cxnSp>
        <p:nvCxnSpPr>
          <p:cNvPr id="48" name="Connecteur droit avec flèche 47">
            <a:extLst>
              <a:ext uri="{FF2B5EF4-FFF2-40B4-BE49-F238E27FC236}">
                <a16:creationId xmlns:a16="http://schemas.microsoft.com/office/drawing/2014/main" id="{89F6F700-4036-5BCA-8326-C49357D0DD6A}"/>
              </a:ext>
            </a:extLst>
          </p:cNvPr>
          <p:cNvCxnSpPr>
            <a:cxnSpLocks/>
          </p:cNvCxnSpPr>
          <p:nvPr/>
        </p:nvCxnSpPr>
        <p:spPr>
          <a:xfrm flipV="1">
            <a:off x="6250101" y="2112276"/>
            <a:ext cx="808182" cy="1026543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13C3F3C5-BB10-D1C3-2348-AB92CD4CF428}"/>
              </a:ext>
            </a:extLst>
          </p:cNvPr>
          <p:cNvSpPr txBox="1"/>
          <p:nvPr/>
        </p:nvSpPr>
        <p:spPr>
          <a:xfrm>
            <a:off x="6443993" y="1267162"/>
            <a:ext cx="122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/>
              <a:t>Abwärme</a:t>
            </a:r>
            <a:r>
              <a:rPr lang="fr-FR" sz="2000" i="1" dirty="0"/>
              <a:t> (</a:t>
            </a:r>
            <a:r>
              <a:rPr lang="fr-FR" sz="2000" i="1" dirty="0">
                <a:solidFill>
                  <a:srgbClr val="FF0000"/>
                </a:solidFill>
              </a:rPr>
              <a:t>15</a:t>
            </a:r>
            <a:r>
              <a:rPr lang="fr-FR" sz="2000" i="1" dirty="0"/>
              <a:t>)</a:t>
            </a:r>
            <a:endParaRPr lang="fr-CH" sz="2000" i="1" dirty="0"/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AF469AA1-37F4-E458-F146-93C0AFD0936D}"/>
              </a:ext>
            </a:extLst>
          </p:cNvPr>
          <p:cNvCxnSpPr>
            <a:cxnSpLocks/>
          </p:cNvCxnSpPr>
          <p:nvPr/>
        </p:nvCxnSpPr>
        <p:spPr>
          <a:xfrm flipV="1">
            <a:off x="9745541" y="3867039"/>
            <a:ext cx="1097062" cy="224499"/>
          </a:xfrm>
          <a:prstGeom prst="straightConnector1">
            <a:avLst/>
          </a:prstGeom>
          <a:ln w="41275">
            <a:solidFill>
              <a:schemeClr val="accent2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F9D81399-5D47-D204-6F7C-AEE960DE140A}"/>
              </a:ext>
            </a:extLst>
          </p:cNvPr>
          <p:cNvSpPr txBox="1"/>
          <p:nvPr/>
        </p:nvSpPr>
        <p:spPr>
          <a:xfrm>
            <a:off x="10719383" y="3383652"/>
            <a:ext cx="1228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err="1"/>
              <a:t>Abwärme</a:t>
            </a:r>
            <a:r>
              <a:rPr lang="fr-FR" sz="2000" i="1" dirty="0"/>
              <a:t> (</a:t>
            </a:r>
            <a:r>
              <a:rPr lang="fr-FR" sz="2000" i="1" dirty="0">
                <a:solidFill>
                  <a:srgbClr val="FF0000"/>
                </a:solidFill>
              </a:rPr>
              <a:t>25</a:t>
            </a:r>
            <a:r>
              <a:rPr lang="fr-FR" sz="2000" i="1" dirty="0"/>
              <a:t>)</a:t>
            </a:r>
            <a:endParaRPr lang="fr-CH" sz="2000" i="1" dirty="0"/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5D57332-E421-6AB0-1045-BBC3FA3307CF}"/>
              </a:ext>
            </a:extLst>
          </p:cNvPr>
          <p:cNvCxnSpPr/>
          <p:nvPr/>
        </p:nvCxnSpPr>
        <p:spPr>
          <a:xfrm>
            <a:off x="8293592" y="3348896"/>
            <a:ext cx="360828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14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6" grpId="0" animBg="1"/>
      <p:bldP spid="37" grpId="0"/>
      <p:bldP spid="8" grpId="0"/>
      <p:bldP spid="9" grpId="0" animBg="1"/>
      <p:bldP spid="36" grpId="0"/>
      <p:bldP spid="49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98BBDA-8790-AF8B-3F14-0D8886396AEA}"/>
              </a:ext>
            </a:extLst>
          </p:cNvPr>
          <p:cNvSpPr/>
          <p:nvPr/>
        </p:nvSpPr>
        <p:spPr>
          <a:xfrm>
            <a:off x="6406663" y="1490241"/>
            <a:ext cx="5456903" cy="519987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9F1AFA-07C8-A950-2E8C-2D939D3FE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53" y="70613"/>
            <a:ext cx="10623584" cy="1325563"/>
          </a:xfrm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5. Die Synergie zwischen Industrie und winterlicher Stromversorgung</a:t>
            </a:r>
            <a:endParaRPr lang="fr-CH" sz="36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E30D93-9C5B-A083-216F-A7F8F9AE7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64" y="1458887"/>
            <a:ext cx="5705002" cy="5262588"/>
          </a:xfr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sz="2000" b="1" u="sng" dirty="0"/>
              <a:t>Wenn man die Probleme getrennt behandelt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600" b="1" u="sng" dirty="0"/>
              <a:t>Industrie</a:t>
            </a:r>
            <a:r>
              <a:rPr lang="fr-CH" sz="1600" b="1" dirty="0"/>
              <a:t>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600" dirty="0"/>
              <a:t>17 TWh Fossil </a:t>
            </a:r>
            <a:r>
              <a:rPr lang="fr-CH" sz="1600" dirty="0">
                <a:sym typeface="Wingdings" panose="05000000000000000000" pitchFamily="2" charset="2"/>
              </a:rPr>
              <a:t> 17 TWh </a:t>
            </a:r>
            <a:r>
              <a:rPr lang="fr-CH" sz="1600" dirty="0" err="1">
                <a:sym typeface="Wingdings" panose="05000000000000000000" pitchFamily="2" charset="2"/>
              </a:rPr>
              <a:t>Syngas </a:t>
            </a:r>
            <a:r>
              <a:rPr lang="fr-CH" sz="1600" dirty="0">
                <a:sym typeface="Wingdings" panose="05000000000000000000" pitchFamily="2" charset="2"/>
              </a:rPr>
              <a:t>(Synthesegas), das im Sommer produziert wird. </a:t>
            </a:r>
            <a:br>
              <a:rPr lang="fr-CH" sz="1600" dirty="0">
                <a:sym typeface="Wingdings" panose="05000000000000000000" pitchFamily="2" charset="2"/>
              </a:rPr>
            </a:br>
            <a:r>
              <a:rPr lang="fr-CH" sz="1600" dirty="0">
                <a:sym typeface="Wingdings" panose="05000000000000000000" pitchFamily="2" charset="2"/>
              </a:rPr>
              <a:t> </a:t>
            </a:r>
            <a:r>
              <a:rPr lang="fr-CH" sz="1600" dirty="0">
                <a:solidFill>
                  <a:srgbClr val="FF0000"/>
                </a:solidFill>
                <a:sym typeface="Wingdings" panose="05000000000000000000" pitchFamily="2" charset="2"/>
              </a:rPr>
              <a:t>34 TWh Strom </a:t>
            </a:r>
            <a:r>
              <a:rPr lang="fr-CH" sz="1600" i="1" dirty="0">
                <a:sym typeface="Wingdings" panose="05000000000000000000" pitchFamily="2" charset="2"/>
              </a:rPr>
              <a:t>(da 50% Umwandlungsverluste bei der Herstellung von </a:t>
            </a:r>
            <a:r>
              <a:rPr lang="fr-CH" sz="1600" i="1" dirty="0" err="1">
                <a:sym typeface="Wingdings" panose="05000000000000000000" pitchFamily="2" charset="2"/>
              </a:rPr>
              <a:t>Syngas</a:t>
            </a:r>
            <a:r>
              <a:rPr lang="fr-CH" sz="1600" i="1" dirty="0">
                <a:sym typeface="Wingdings" panose="05000000000000000000" pitchFamily="2" charset="2"/>
              </a:rPr>
              <a:t>).</a:t>
            </a:r>
            <a:endParaRPr lang="fr-CH" sz="1600" i="1" dirty="0"/>
          </a:p>
          <a:p>
            <a:pPr marL="0" indent="0">
              <a:lnSpc>
                <a:spcPct val="120000"/>
              </a:lnSpc>
              <a:buNone/>
            </a:pPr>
            <a:r>
              <a:rPr lang="fr-CH" sz="1600" b="1" u="sng" dirty="0"/>
              <a:t>Mangel an Elektrizität im Winter:</a:t>
            </a:r>
            <a:br>
              <a:rPr lang="fr-CH" sz="1600" b="1" u="sng" dirty="0"/>
            </a:br>
            <a:r>
              <a:rPr lang="fr-CH" sz="1600" dirty="0"/>
              <a:t>(</a:t>
            </a:r>
            <a:r>
              <a:rPr lang="fr-CH" sz="1600" b="1" dirty="0" err="1"/>
              <a:t>Rund</a:t>
            </a:r>
            <a:r>
              <a:rPr lang="fr-CH" sz="1600" b="1" dirty="0"/>
              <a:t> 10 TWh </a:t>
            </a:r>
            <a:r>
              <a:rPr lang="fr-CH" sz="1600" dirty="0"/>
              <a:t>mit </a:t>
            </a:r>
            <a:r>
              <a:rPr lang="fr-CH" sz="1600" dirty="0" err="1"/>
              <a:t>dekarbonisierten</a:t>
            </a:r>
            <a:r>
              <a:rPr lang="fr-CH" sz="1600" dirty="0"/>
              <a:t> Landverkehr und </a:t>
            </a:r>
            <a:r>
              <a:rPr lang="fr-CH" sz="1600" dirty="0" err="1"/>
              <a:t>Gebäuden</a:t>
            </a:r>
            <a:r>
              <a:rPr lang="fr-CH" sz="1600" dirty="0"/>
              <a:t>, und 50 GW </a:t>
            </a:r>
            <a:r>
              <a:rPr lang="fr-CH" sz="1600" dirty="0" err="1"/>
              <a:t>Photovoltaik</a:t>
            </a:r>
            <a:r>
              <a:rPr lang="fr-CH" sz="1600" dirty="0"/>
              <a:t>):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600" dirty="0"/>
              <a:t>10 TWh </a:t>
            </a:r>
            <a:r>
              <a:rPr lang="fr-CH" sz="1600" dirty="0">
                <a:sym typeface="Wingdings" panose="05000000000000000000" pitchFamily="2" charset="2"/>
              </a:rPr>
              <a:t> 20 TWh Syngas im Sommer produziert </a:t>
            </a:r>
            <a:r>
              <a:rPr lang="fr-CH" sz="1600" i="1" dirty="0">
                <a:sym typeface="Wingdings" panose="05000000000000000000" pitchFamily="2" charset="2"/>
              </a:rPr>
              <a:t>(da </a:t>
            </a:r>
            <a:r>
              <a:rPr lang="fr-CH" sz="1600" i="1" dirty="0" err="1">
                <a:sym typeface="Wingdings" panose="05000000000000000000" pitchFamily="2" charset="2"/>
              </a:rPr>
              <a:t>wieder</a:t>
            </a:r>
            <a:r>
              <a:rPr lang="fr-CH" sz="1600" i="1" dirty="0">
                <a:sym typeface="Wingdings" panose="05000000000000000000" pitchFamily="2" charset="2"/>
              </a:rPr>
              <a:t> 50% Umwandlungsverluste Syngas </a:t>
            </a:r>
            <a:r>
              <a:rPr lang="fr-CH" sz="1600" i="1" dirty="0" err="1">
                <a:sym typeface="Wingdings" panose="05000000000000000000" pitchFamily="2" charset="2"/>
              </a:rPr>
              <a:t>Elektrizität</a:t>
            </a:r>
            <a:r>
              <a:rPr lang="fr-CH" sz="1600" i="1" dirty="0">
                <a:sym typeface="Wingdings" panose="05000000000000000000" pitchFamily="2" charset="2"/>
              </a:rPr>
              <a:t>) </a:t>
            </a:r>
            <a:br>
              <a:rPr lang="fr-CH" sz="1600" dirty="0">
                <a:sym typeface="Wingdings" panose="05000000000000000000" pitchFamily="2" charset="2"/>
              </a:rPr>
            </a:br>
            <a:r>
              <a:rPr lang="fr-CH" sz="1600" dirty="0">
                <a:sym typeface="Wingdings" panose="05000000000000000000" pitchFamily="2" charset="2"/>
              </a:rPr>
              <a:t> </a:t>
            </a:r>
            <a:r>
              <a:rPr lang="fr-CH" sz="1600" dirty="0">
                <a:solidFill>
                  <a:srgbClr val="FF0000"/>
                </a:solidFill>
                <a:sym typeface="Wingdings" panose="05000000000000000000" pitchFamily="2" charset="2"/>
              </a:rPr>
              <a:t>40 TWh </a:t>
            </a:r>
            <a:r>
              <a:rPr lang="fr-CH" sz="1600" dirty="0" err="1">
                <a:solidFill>
                  <a:srgbClr val="FF0000"/>
                </a:solidFill>
                <a:sym typeface="Wingdings" panose="05000000000000000000" pitchFamily="2" charset="2"/>
              </a:rPr>
              <a:t>Elektrizität</a:t>
            </a:r>
            <a:endParaRPr lang="fr-CH" sz="1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600" dirty="0">
                <a:sym typeface="Wingdings" panose="05000000000000000000" pitchFamily="2" charset="2"/>
              </a:rPr>
              <a:t>Insgesamt = </a:t>
            </a:r>
            <a:r>
              <a:rPr lang="fr-CH" sz="1600" dirty="0">
                <a:solidFill>
                  <a:srgbClr val="FF0000"/>
                </a:solidFill>
                <a:sym typeface="Wingdings" panose="05000000000000000000" pitchFamily="2" charset="2"/>
              </a:rPr>
              <a:t>74 TWh Strom </a:t>
            </a:r>
            <a:r>
              <a:rPr lang="fr-CH" sz="1600" dirty="0">
                <a:sym typeface="Wingdings" panose="05000000000000000000" pitchFamily="2" charset="2"/>
              </a:rPr>
              <a:t>im Sommer zur Erzeugung von </a:t>
            </a:r>
            <a:r>
              <a:rPr lang="fr-CH" sz="1600" dirty="0" err="1">
                <a:sym typeface="Wingdings" panose="05000000000000000000" pitchFamily="2" charset="2"/>
              </a:rPr>
              <a:t>Syngaz+ </a:t>
            </a:r>
            <a:r>
              <a:rPr lang="fr-CH" sz="1600" dirty="0">
                <a:sym typeface="Wingdings" panose="05000000000000000000" pitchFamily="2" charset="2"/>
              </a:rPr>
              <a:t>und Speicherung von 37 TWh </a:t>
            </a:r>
            <a:r>
              <a:rPr lang="fr-CH" sz="1600" dirty="0" err="1">
                <a:sym typeface="Wingdings" panose="05000000000000000000" pitchFamily="2" charset="2"/>
              </a:rPr>
              <a:t>Syngaz</a:t>
            </a:r>
            <a:r>
              <a:rPr lang="fr-CH" sz="1600" dirty="0"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600" dirty="0">
                <a:sym typeface="Wingdings" panose="05000000000000000000" pitchFamily="2" charset="2"/>
              </a:rPr>
              <a:t>= eine monströse Menge!  Unrealistisch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8BD03AB-BDA7-B71A-87B3-3A176171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7837" y="6293640"/>
            <a:ext cx="2743200" cy="365125"/>
          </a:xfrm>
        </p:spPr>
        <p:txBody>
          <a:bodyPr/>
          <a:lstStyle/>
          <a:p>
            <a:fld id="{6C0E69DE-6EAE-453B-B647-E2D339DCEF72}" type="slidenum">
              <a:rPr lang="fr-CH" smtClean="0"/>
              <a:t>12</a:t>
            </a:fld>
            <a:endParaRPr lang="fr-CH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C05E6363-293B-3470-9291-06B5F83A9F50}"/>
              </a:ext>
            </a:extLst>
          </p:cNvPr>
          <p:cNvSpPr txBox="1">
            <a:spLocks/>
          </p:cNvSpPr>
          <p:nvPr/>
        </p:nvSpPr>
        <p:spPr>
          <a:xfrm>
            <a:off x="6477000" y="1458887"/>
            <a:ext cx="5386566" cy="51998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CH" sz="2000" b="1" u="sng" dirty="0"/>
              <a:t>Durch die Nutzung von Synergien und Effizienz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2000" b="1" u="sng" dirty="0"/>
              <a:t>Winterstrom: </a:t>
            </a:r>
            <a:r>
              <a:rPr lang="fr-CH" sz="2000" dirty="0"/>
              <a:t>Direkt im Winter genug Strom ernten, um selten auf </a:t>
            </a:r>
            <a:r>
              <a:rPr lang="fr-CH" sz="2000" dirty="0" err="1"/>
              <a:t>Syngas zurückgreifen zu </a:t>
            </a:r>
            <a:r>
              <a:rPr lang="fr-CH" sz="2000" dirty="0"/>
              <a:t>müssen.</a:t>
            </a:r>
            <a:endParaRPr lang="fr-CH" sz="2000" b="1" u="sng" dirty="0"/>
          </a:p>
          <a:p>
            <a:pPr marL="0" indent="0">
              <a:lnSpc>
                <a:spcPct val="120000"/>
              </a:lnSpc>
              <a:buNone/>
            </a:pPr>
            <a:r>
              <a:rPr lang="fr-CH" sz="2000" b="1" u="sng" dirty="0" err="1"/>
              <a:t>Syngaz</a:t>
            </a:r>
            <a:r>
              <a:rPr lang="fr-CH" sz="2000" b="1" u="sng" dirty="0"/>
              <a:t> (E-</a:t>
            </a:r>
            <a:r>
              <a:rPr lang="fr-CH" sz="2000" b="1" u="sng" dirty="0" err="1"/>
              <a:t>Methan</a:t>
            </a:r>
            <a:r>
              <a:rPr lang="fr-CH" sz="2000" b="1" u="sng" dirty="0"/>
              <a:t> </a:t>
            </a:r>
            <a:r>
              <a:rPr lang="fr-CH" sz="2000" b="1" u="sng" dirty="0" err="1"/>
              <a:t>oder</a:t>
            </a:r>
            <a:r>
              <a:rPr lang="fr-CH" sz="2000" b="1" u="sng" dirty="0"/>
              <a:t> Wasserstoff)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2000" u="sng" dirty="0" err="1"/>
              <a:t>Herstellung</a:t>
            </a:r>
            <a:r>
              <a:rPr lang="fr-CH" sz="2000" u="sng" dirty="0"/>
              <a:t> </a:t>
            </a:r>
            <a:r>
              <a:rPr lang="fr-CH" sz="2000" u="sng" dirty="0" err="1"/>
              <a:t>im</a:t>
            </a:r>
            <a:r>
              <a:rPr lang="fr-CH" sz="2000" u="sng" dirty="0"/>
              <a:t> Sommer und </a:t>
            </a:r>
            <a:r>
              <a:rPr lang="fr-CH" sz="2000" u="sng" dirty="0" err="1"/>
              <a:t>Speicherung</a:t>
            </a:r>
            <a:r>
              <a:rPr lang="fr-CH" sz="2000" u="sng" dirty="0"/>
              <a:t> für den Winter: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2000" dirty="0"/>
              <a:t>Hauptsächlich für die Industrie, um Verluste bei der Rückverwandlung in Strom zu vermeiden</a:t>
            </a:r>
            <a:endParaRPr lang="fr-CH" sz="2000" u="sng" dirty="0"/>
          </a:p>
          <a:p>
            <a:pPr marL="0" indent="0">
              <a:lnSpc>
                <a:spcPct val="120000"/>
              </a:lnSpc>
              <a:buNone/>
            </a:pPr>
            <a:r>
              <a:rPr lang="fr-CH" sz="2000" u="sng" dirty="0"/>
              <a:t>Saldo des sommerlichen Stromüberschusses: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2000" dirty="0"/>
              <a:t>Direkter Verbrauch in der Industrie + </a:t>
            </a:r>
            <a:r>
              <a:rPr lang="fr-CH" sz="2000" dirty="0" err="1"/>
              <a:t>Syngas </a:t>
            </a:r>
            <a:r>
              <a:rPr lang="fr-CH" sz="2000" dirty="0"/>
              <a:t>"</a:t>
            </a:r>
            <a:r>
              <a:rPr lang="fr-CH" sz="2000" dirty="0" err="1"/>
              <a:t>just </a:t>
            </a:r>
            <a:r>
              <a:rPr lang="fr-CH" sz="2000" dirty="0"/>
              <a:t>in time" für die Industrie</a:t>
            </a:r>
          </a:p>
          <a:p>
            <a:pPr marL="0" indent="0">
              <a:lnSpc>
                <a:spcPct val="120000"/>
              </a:lnSpc>
              <a:buNone/>
            </a:pP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41821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5B1D1C-3596-4B6C-AF94-DB553C65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67" y="238115"/>
            <a:ext cx="11071025" cy="465512"/>
          </a:xfrm>
        </p:spPr>
        <p:txBody>
          <a:bodyPr>
            <a:noAutofit/>
          </a:bodyPr>
          <a:lstStyle/>
          <a:p>
            <a:r>
              <a:rPr lang="de-CH" sz="2600" b="1" dirty="0">
                <a:latin typeface="+mn-lt"/>
              </a:rPr>
              <a:t>Welche Strategie soll die 17 TWh fossile </a:t>
            </a:r>
            <a:r>
              <a:rPr lang="de-CH" sz="2600" b="1">
                <a:latin typeface="+mn-lt"/>
              </a:rPr>
              <a:t>Energie in </a:t>
            </a:r>
            <a:r>
              <a:rPr lang="de-CH" sz="2600" b="1" dirty="0">
                <a:latin typeface="+mn-lt"/>
              </a:rPr>
              <a:t>der Industrie (inkl. Reifen) ersetzen?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8F8BEA5-B4C5-49C2-896C-549EF7E75167}"/>
              </a:ext>
            </a:extLst>
          </p:cNvPr>
          <p:cNvSpPr txBox="1"/>
          <p:nvPr/>
        </p:nvSpPr>
        <p:spPr>
          <a:xfrm>
            <a:off x="762068" y="779796"/>
            <a:ext cx="9932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Strategie der maximalen Effizienz.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3FD9FB7-3F86-489A-91E7-9220D9367A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206238"/>
              </p:ext>
            </p:extLst>
          </p:nvPr>
        </p:nvGraphicFramePr>
        <p:xfrm>
          <a:off x="838197" y="1242589"/>
          <a:ext cx="10707555" cy="135651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58811">
                  <a:extLst>
                    <a:ext uri="{9D8B030D-6E8A-4147-A177-3AD203B41FA5}">
                      <a16:colId xmlns:a16="http://schemas.microsoft.com/office/drawing/2014/main" val="459085898"/>
                    </a:ext>
                  </a:extLst>
                </a:gridCol>
                <a:gridCol w="6048744">
                  <a:extLst>
                    <a:ext uri="{9D8B030D-6E8A-4147-A177-3AD203B41FA5}">
                      <a16:colId xmlns:a16="http://schemas.microsoft.com/office/drawing/2014/main" val="1564030945"/>
                    </a:ext>
                  </a:extLst>
                </a:gridCol>
              </a:tblGrid>
              <a:tr h="135651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Wärme in der Industrie für Heizzwecke, Prozesse bis 100 °: </a:t>
                      </a:r>
                      <a:r>
                        <a:rPr lang="fr-CH" sz="1600" b="1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5 TWh</a:t>
                      </a:r>
                      <a:r>
                        <a:rPr lang="fr-CH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C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davon die Hälfte für Prozesse (konstant über das Jahr) und die andere Hälfte für Heizzwecke (hauptsächlich im Winter)</a:t>
                      </a:r>
                    </a:p>
                  </a:txBody>
                  <a:tcPr marL="68515" marR="68515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Hochtemperatur-Wärmepumpen, hauptsächlich Winter. Wärmepumpen verbrauchen </a:t>
                      </a:r>
                      <a:r>
                        <a:rPr lang="fr-CH" sz="16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 TWh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  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ermehrt</a:t>
                      </a:r>
                      <a:r>
                        <a:rPr lang="fr-CH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Stromverbrauch</a:t>
                      </a:r>
                      <a:r>
                        <a:rPr lang="fr-CH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davon 2/3 im Winter</a:t>
                      </a:r>
                    </a:p>
                  </a:txBody>
                  <a:tcPr marL="68515" marR="68515" marT="0" marB="0"/>
                </a:tc>
                <a:extLst>
                  <a:ext uri="{0D108BD9-81ED-4DB2-BD59-A6C34878D82A}">
                    <a16:rowId xmlns:a16="http://schemas.microsoft.com/office/drawing/2014/main" val="2748825044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B1652FF-F840-4611-915A-12FF96886A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952954"/>
              </p:ext>
            </p:extLst>
          </p:nvPr>
        </p:nvGraphicFramePr>
        <p:xfrm>
          <a:off x="838196" y="2692564"/>
          <a:ext cx="10707555" cy="20051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58811">
                  <a:extLst>
                    <a:ext uri="{9D8B030D-6E8A-4147-A177-3AD203B41FA5}">
                      <a16:colId xmlns:a16="http://schemas.microsoft.com/office/drawing/2014/main" val="3736617518"/>
                    </a:ext>
                  </a:extLst>
                </a:gridCol>
                <a:gridCol w="6048744">
                  <a:extLst>
                    <a:ext uri="{9D8B030D-6E8A-4147-A177-3AD203B41FA5}">
                      <a16:colId xmlns:a16="http://schemas.microsoft.com/office/drawing/2014/main" val="1668697786"/>
                    </a:ext>
                  </a:extLst>
                </a:gridCol>
              </a:tblGrid>
              <a:tr h="12900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b="1" dirty="0">
                          <a:effectLst/>
                        </a:rPr>
                        <a:t>1</a:t>
                      </a:r>
                      <a:r>
                        <a:rPr lang="fr-CH" sz="1600" b="1" baseline="30000" dirty="0">
                          <a:effectLst/>
                        </a:rPr>
                        <a:t>ère</a:t>
                      </a:r>
                      <a:r>
                        <a:rPr lang="fr-CH" sz="1600" b="1" dirty="0">
                          <a:effectLst/>
                        </a:rPr>
                        <a:t> Hälfte der Wärme &gt; 100° fossilen Ursprungs in der Industrie</a:t>
                      </a:r>
                      <a:r>
                        <a:rPr lang="fr-CH" sz="1600" dirty="0">
                          <a:effectLst/>
                        </a:rPr>
                        <a:t>, Sommerhalbjahr </a:t>
                      </a:r>
                      <a:r>
                        <a:rPr lang="fr-CH" sz="1600" b="1" dirty="0">
                          <a:effectLst/>
                          <a:highlight>
                            <a:srgbClr val="FFFF00"/>
                          </a:highlight>
                        </a:rPr>
                        <a:t>3 TWh </a:t>
                      </a:r>
                      <a:endParaRPr lang="fr-CH" sz="1600" b="1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5" marR="68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dirty="0">
                          <a:effectLst/>
                        </a:rPr>
                        <a:t>Direkte Nutzung von Strom zur Erzeugung von Wärme &gt; 100° : </a:t>
                      </a:r>
                      <a:br>
                        <a:rPr lang="fr-CH" sz="1600" dirty="0">
                          <a:effectLst/>
                        </a:rPr>
                      </a:br>
                      <a:r>
                        <a:rPr lang="fr-CH" sz="1600" b="1" dirty="0">
                          <a:solidFill>
                            <a:srgbClr val="FF0000"/>
                          </a:solidFill>
                          <a:effectLst/>
                        </a:rPr>
                        <a:t>3 TWh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>
                          <a:effectLst/>
                        </a:rPr>
                        <a:t>(Hybridinstallation aus </a:t>
                      </a:r>
                      <a:r>
                        <a:rPr lang="fr-CH" sz="1600" dirty="0" err="1">
                          <a:effectLst/>
                        </a:rPr>
                        <a:t>Strom </a:t>
                      </a:r>
                      <a:r>
                        <a:rPr lang="fr-CH" sz="1600" dirty="0">
                          <a:effectLst/>
                        </a:rPr>
                        <a:t>&amp; Gas! Kein Effizienzgewinn, da keine Wärmepumpe!)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ermehrt</a:t>
                      </a:r>
                      <a:r>
                        <a:rPr lang="fr-CH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Stromverbrauch</a:t>
                      </a:r>
                      <a:r>
                        <a:rPr lang="fr-CH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dirty="0" err="1">
                          <a:solidFill>
                            <a:srgbClr val="FF0000"/>
                          </a:solidFill>
                          <a:effectLst/>
                        </a:rPr>
                        <a:t>im</a:t>
                      </a:r>
                      <a:r>
                        <a:rPr lang="fr-CH" sz="1600" dirty="0">
                          <a:solidFill>
                            <a:srgbClr val="FF0000"/>
                          </a:solidFill>
                          <a:effectLst/>
                        </a:rPr>
                        <a:t> Sommer</a:t>
                      </a:r>
                      <a:endParaRPr lang="fr-CH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CH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5" marR="68515" marT="0" marB="0"/>
                </a:tc>
                <a:extLst>
                  <a:ext uri="{0D108BD9-81ED-4DB2-BD59-A6C34878D82A}">
                    <a16:rowId xmlns:a16="http://schemas.microsoft.com/office/drawing/2014/main" val="2826281078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EFA87EF1-81D2-4AFA-AF5D-84117C9E48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750132"/>
              </p:ext>
            </p:extLst>
          </p:nvPr>
        </p:nvGraphicFramePr>
        <p:xfrm>
          <a:off x="838196" y="4367630"/>
          <a:ext cx="10707555" cy="9220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58811">
                  <a:extLst>
                    <a:ext uri="{9D8B030D-6E8A-4147-A177-3AD203B41FA5}">
                      <a16:colId xmlns:a16="http://schemas.microsoft.com/office/drawing/2014/main" val="1409689363"/>
                    </a:ext>
                  </a:extLst>
                </a:gridCol>
                <a:gridCol w="6048744">
                  <a:extLst>
                    <a:ext uri="{9D8B030D-6E8A-4147-A177-3AD203B41FA5}">
                      <a16:colId xmlns:a16="http://schemas.microsoft.com/office/drawing/2014/main" val="1865694793"/>
                    </a:ext>
                  </a:extLst>
                </a:gridCol>
              </a:tblGrid>
              <a:tr h="7716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b="1" dirty="0">
                          <a:effectLst/>
                        </a:rPr>
                        <a:t>2. Hälfte der Wärme &gt; 100° fossilen Ursprungs in der Industrie</a:t>
                      </a:r>
                      <a:r>
                        <a:rPr lang="fr-CH" sz="1600" dirty="0">
                          <a:effectLst/>
                        </a:rPr>
                        <a:t>, Sommerhalbjahr: </a:t>
                      </a:r>
                      <a:r>
                        <a:rPr lang="fr-CH" sz="1600" dirty="0">
                          <a:effectLst/>
                          <a:highlight>
                            <a:srgbClr val="FFFF00"/>
                          </a:highlight>
                        </a:rPr>
                        <a:t>3 TWh.</a:t>
                      </a:r>
                      <a:br>
                        <a:rPr lang="fr-CH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fr-CH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(Fälle, in denen Elektrizität nicht praktikabel ist)</a:t>
                      </a:r>
                    </a:p>
                  </a:txBody>
                  <a:tcPr marL="68515" marR="68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dirty="0">
                          <a:effectLst/>
                        </a:rPr>
                        <a:t>Verwendung von 3 TWh </a:t>
                      </a:r>
                      <a:r>
                        <a:rPr lang="fr-CH" sz="1600" dirty="0" err="1">
                          <a:effectLst/>
                        </a:rPr>
                        <a:t>Syngas</a:t>
                      </a:r>
                      <a:r>
                        <a:rPr lang="fr-CH" sz="1600" dirty="0">
                          <a:effectLst/>
                        </a:rPr>
                        <a:t>, was den Einsatz von </a:t>
                      </a:r>
                      <a:r>
                        <a:rPr lang="fr-CH" sz="1600" b="1" dirty="0">
                          <a:solidFill>
                            <a:srgbClr val="FF0000"/>
                          </a:solidFill>
                          <a:effectLst/>
                        </a:rPr>
                        <a:t>5 TWh </a:t>
                      </a:r>
                      <a:r>
                        <a:rPr lang="fr-CH" sz="1600" dirty="0">
                          <a:effectLst/>
                        </a:rPr>
                        <a:t>Strom zu dessen Herstellung erfordert, keine saisonale Speicherung.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V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ermehrt</a:t>
                      </a:r>
                      <a:r>
                        <a:rPr lang="fr-CH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kern="1200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Stromverbrauch</a:t>
                      </a:r>
                      <a:r>
                        <a:rPr lang="fr-CH" sz="160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CH" sz="1600" dirty="0" err="1">
                          <a:solidFill>
                            <a:srgbClr val="FF0000"/>
                          </a:solidFill>
                          <a:effectLst/>
                        </a:rPr>
                        <a:t>im</a:t>
                      </a:r>
                      <a:r>
                        <a:rPr lang="fr-CH" sz="1600" dirty="0">
                          <a:solidFill>
                            <a:srgbClr val="FF0000"/>
                          </a:solidFill>
                          <a:effectLst/>
                        </a:rPr>
                        <a:t> Sommer</a:t>
                      </a:r>
                      <a:endParaRPr lang="fr-CH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5" marR="68515" marT="0" marB="0"/>
                </a:tc>
                <a:extLst>
                  <a:ext uri="{0D108BD9-81ED-4DB2-BD59-A6C34878D82A}">
                    <a16:rowId xmlns:a16="http://schemas.microsoft.com/office/drawing/2014/main" val="1208015426"/>
                  </a:ext>
                </a:extLst>
              </a:tr>
            </a:tbl>
          </a:graphicData>
        </a:graphic>
      </p:graphicFrame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F4306BD1-484B-45DE-9770-878E30B700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386928"/>
              </p:ext>
            </p:extLst>
          </p:nvPr>
        </p:nvGraphicFramePr>
        <p:xfrm>
          <a:off x="838196" y="5368453"/>
          <a:ext cx="10707555" cy="11829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658811">
                  <a:extLst>
                    <a:ext uri="{9D8B030D-6E8A-4147-A177-3AD203B41FA5}">
                      <a16:colId xmlns:a16="http://schemas.microsoft.com/office/drawing/2014/main" val="3153962669"/>
                    </a:ext>
                  </a:extLst>
                </a:gridCol>
                <a:gridCol w="6048744">
                  <a:extLst>
                    <a:ext uri="{9D8B030D-6E8A-4147-A177-3AD203B41FA5}">
                      <a16:colId xmlns:a16="http://schemas.microsoft.com/office/drawing/2014/main" val="1900981405"/>
                    </a:ext>
                  </a:extLst>
                </a:gridCol>
              </a:tblGrid>
              <a:tr h="1045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b="1" dirty="0">
                          <a:effectLst/>
                        </a:rPr>
                        <a:t>Ersatz von </a:t>
                      </a:r>
                      <a:r>
                        <a:rPr lang="fr-CH" sz="1600" b="1" dirty="0">
                          <a:effectLst/>
                          <a:highlight>
                            <a:srgbClr val="FFFF00"/>
                          </a:highlight>
                        </a:rPr>
                        <a:t>6 TWh </a:t>
                      </a:r>
                      <a:r>
                        <a:rPr lang="fr-CH" sz="1600" b="1" dirty="0">
                          <a:effectLst/>
                        </a:rPr>
                        <a:t>Prozesswärme &gt; 100° während des Winterhalbjahres. </a:t>
                      </a:r>
                      <a:endParaRPr lang="fr-CH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5" marR="6851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dirty="0">
                          <a:effectLst/>
                        </a:rPr>
                        <a:t>Nutzung von 6 TWh erneuerbarem </a:t>
                      </a:r>
                      <a:r>
                        <a:rPr lang="fr-CH" sz="1600" dirty="0" err="1">
                          <a:effectLst/>
                        </a:rPr>
                        <a:t>Syngas, das </a:t>
                      </a:r>
                      <a:r>
                        <a:rPr lang="fr-CH" sz="1600" dirty="0">
                          <a:effectLst/>
                        </a:rPr>
                        <a:t>im Sommer hergestellt und für den Winter gespeichert werden muss. Benötigt </a:t>
                      </a:r>
                      <a:r>
                        <a:rPr lang="fr-CH" sz="1600" b="1" dirty="0">
                          <a:solidFill>
                            <a:srgbClr val="FF0000"/>
                          </a:solidFill>
                          <a:effectLst/>
                        </a:rPr>
                        <a:t>12 TWh </a:t>
                      </a:r>
                      <a:r>
                        <a:rPr lang="fr-CH" sz="1600" dirty="0">
                          <a:effectLst/>
                        </a:rPr>
                        <a:t>während des Sommers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fr-CH" sz="1600" dirty="0">
                          <a:solidFill>
                            <a:schemeClr val="tx1"/>
                          </a:solidFill>
                          <a:effectLst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fr-CH" sz="1600" dirty="0" err="1">
                          <a:solidFill>
                            <a:srgbClr val="FF0000"/>
                          </a:solidFill>
                          <a:effectLst/>
                          <a:sym typeface="Wingdings" panose="05000000000000000000" pitchFamily="2" charset="2"/>
                        </a:rPr>
                        <a:t>V</a:t>
                      </a:r>
                      <a:r>
                        <a:rPr lang="fr-CH" sz="1600" dirty="0" err="1">
                          <a:solidFill>
                            <a:srgbClr val="FF0000"/>
                          </a:solidFill>
                          <a:effectLst/>
                        </a:rPr>
                        <a:t>ermehrt</a:t>
                      </a:r>
                      <a:r>
                        <a:rPr lang="fr-CH" sz="16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CH" sz="1600" dirty="0" err="1">
                          <a:solidFill>
                            <a:srgbClr val="FF0000"/>
                          </a:solidFill>
                          <a:effectLst/>
                        </a:rPr>
                        <a:t>Strom</a:t>
                      </a:r>
                      <a:r>
                        <a:rPr lang="fr-CH" sz="1600" dirty="0">
                          <a:solidFill>
                            <a:srgbClr val="FF0000"/>
                          </a:solidFill>
                          <a:effectLst/>
                        </a:rPr>
                        <a:t> im Sommer</a:t>
                      </a:r>
                      <a:endParaRPr lang="fr-CH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15" marR="68515" marT="0" marB="0"/>
                </a:tc>
                <a:extLst>
                  <a:ext uri="{0D108BD9-81ED-4DB2-BD59-A6C34878D82A}">
                    <a16:rowId xmlns:a16="http://schemas.microsoft.com/office/drawing/2014/main" val="321021126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FAEE8EFC-9C27-1A56-E133-5919873EF92F}"/>
              </a:ext>
            </a:extLst>
          </p:cNvPr>
          <p:cNvSpPr txBox="1"/>
          <p:nvPr/>
        </p:nvSpPr>
        <p:spPr>
          <a:xfrm>
            <a:off x="42537" y="1163786"/>
            <a:ext cx="90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Ganzes </a:t>
            </a:r>
            <a:br>
              <a:rPr lang="de-CH" dirty="0"/>
            </a:br>
            <a:r>
              <a:rPr lang="de-CH" dirty="0"/>
              <a:t>Jahr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58791D-DE59-08FC-6D9E-2BBF7897E5AF}"/>
              </a:ext>
            </a:extLst>
          </p:cNvPr>
          <p:cNvSpPr txBox="1"/>
          <p:nvPr/>
        </p:nvSpPr>
        <p:spPr>
          <a:xfrm>
            <a:off x="-13584" y="2737282"/>
            <a:ext cx="96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Sommer-halbjahr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37677A-221E-F0F3-A31A-65B5BDE8A014}"/>
              </a:ext>
            </a:extLst>
          </p:cNvPr>
          <p:cNvSpPr txBox="1"/>
          <p:nvPr/>
        </p:nvSpPr>
        <p:spPr>
          <a:xfrm>
            <a:off x="0" y="5289650"/>
            <a:ext cx="794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/>
              <a:t>Winter-halbjahr</a:t>
            </a:r>
          </a:p>
        </p:txBody>
      </p:sp>
    </p:spTree>
    <p:extLst>
      <p:ext uri="{BB962C8B-B14F-4D97-AF65-F5344CB8AC3E}">
        <p14:creationId xmlns:p14="http://schemas.microsoft.com/office/powerpoint/2010/main" val="159611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B5C8C-3CF7-9712-3218-543B4C94D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Langfrisitiges</a:t>
            </a:r>
            <a:r>
              <a:rPr lang="fr-FR" dirty="0"/>
              <a:t> </a:t>
            </a:r>
            <a:r>
              <a:rPr lang="fr-FR" dirty="0" err="1"/>
              <a:t>Gesamtbedarf</a:t>
            </a:r>
            <a:r>
              <a:rPr lang="fr-FR" dirty="0"/>
              <a:t> an </a:t>
            </a:r>
            <a:r>
              <a:rPr lang="fr-FR" dirty="0" err="1"/>
              <a:t>Strom</a:t>
            </a:r>
            <a:r>
              <a:rPr lang="fr-FR" dirty="0"/>
              <a:t> für die </a:t>
            </a:r>
            <a:r>
              <a:rPr lang="fr-FR" dirty="0" err="1"/>
              <a:t>Klimaneutralität</a:t>
            </a:r>
            <a:endParaRPr lang="fr-CH" dirty="0"/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4DE78B72-2016-14A8-B25F-E5D59643F3B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i="1" dirty="0"/>
              <a:t> (ohne Luftfahrt): </a:t>
            </a:r>
          </a:p>
          <a:p>
            <a:r>
              <a:rPr lang="fr-FR" dirty="0"/>
              <a:t>20 TWh um die schwindende </a:t>
            </a:r>
            <a:r>
              <a:rPr lang="fr-FR" dirty="0" err="1"/>
              <a:t>Atomkraft</a:t>
            </a:r>
            <a:r>
              <a:rPr lang="fr-FR" dirty="0"/>
              <a:t> </a:t>
            </a:r>
            <a:r>
              <a:rPr lang="fr-FR" dirty="0" err="1"/>
              <a:t>zu</a:t>
            </a:r>
            <a:r>
              <a:rPr lang="fr-FR" dirty="0"/>
              <a:t> </a:t>
            </a:r>
            <a:r>
              <a:rPr lang="fr-FR" dirty="0" err="1"/>
              <a:t>ersetzen</a:t>
            </a:r>
            <a:endParaRPr lang="fr-FR" dirty="0"/>
          </a:p>
          <a:p>
            <a:r>
              <a:rPr lang="fr-FR" dirty="0"/>
              <a:t>+ 6 TWh pro Jahr, hauptsächlich im Winter für Heizzwecke.</a:t>
            </a:r>
          </a:p>
          <a:p>
            <a:r>
              <a:rPr lang="fr-FR" dirty="0"/>
              <a:t>+ 17 TWh pro Jahr für die Mobilität (gleichmäßig verteilt)</a:t>
            </a:r>
          </a:p>
          <a:p>
            <a:r>
              <a:rPr lang="fr-FR" dirty="0"/>
              <a:t>+ 22 TWh Dekarbonisierung der Industrie</a:t>
            </a:r>
          </a:p>
          <a:p>
            <a:r>
              <a:rPr lang="fr-FR" dirty="0"/>
              <a:t>+ Im Winter keine fossilen Brennstoffe zur </a:t>
            </a:r>
            <a:r>
              <a:rPr lang="fr-FR" dirty="0" err="1"/>
              <a:t>Stromerzeugung</a:t>
            </a:r>
            <a:r>
              <a:rPr lang="fr-FR" dirty="0"/>
              <a:t> </a:t>
            </a:r>
            <a:r>
              <a:rPr lang="fr-FR" dirty="0" err="1"/>
              <a:t>verwenden</a:t>
            </a:r>
            <a:r>
              <a:rPr lang="fr-FR" dirty="0"/>
              <a:t> (+-10 TWh)</a:t>
            </a:r>
          </a:p>
          <a:p>
            <a:pPr marL="0" indent="0">
              <a:buNone/>
            </a:pPr>
            <a:r>
              <a:rPr lang="fr-CH" dirty="0">
                <a:solidFill>
                  <a:srgbClr val="FF0000"/>
                </a:solidFill>
              </a:rPr>
              <a:t>= Enorme Herausforderung </a:t>
            </a:r>
            <a:r>
              <a:rPr lang="fr-CH" dirty="0">
                <a:solidFill>
                  <a:srgbClr val="FF0000"/>
                </a:solidFill>
                <a:sym typeface="Wingdings" panose="05000000000000000000" pitchFamily="2" charset="2"/>
              </a:rPr>
              <a:t> massiv investieren</a:t>
            </a:r>
            <a:endParaRPr lang="fr-C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70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BB218-39F8-EC99-4D3D-C59097F9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113" y="94463"/>
            <a:ext cx="11691425" cy="975995"/>
          </a:xfrm>
        </p:spPr>
        <p:txBody>
          <a:bodyPr>
            <a:noAutofit/>
          </a:bodyPr>
          <a:lstStyle/>
          <a:p>
            <a:r>
              <a:rPr lang="fr-FR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7. Das </a:t>
            </a:r>
            <a:r>
              <a:rPr lang="fr-FR" sz="32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Stromgesetz</a:t>
            </a:r>
            <a:r>
              <a:rPr lang="fr-FR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vom</a:t>
            </a:r>
            <a:r>
              <a:rPr lang="fr-FR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9.Juni 2024 </a:t>
            </a:r>
            <a:r>
              <a:rPr lang="fr-FR" sz="32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als</a:t>
            </a:r>
            <a:r>
              <a:rPr lang="fr-FR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wichtige</a:t>
            </a:r>
            <a:r>
              <a:rPr lang="fr-FR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Zwischenetappe</a:t>
            </a:r>
            <a:r>
              <a:rPr lang="fr-FR" sz="32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endParaRPr lang="fr-CH" sz="32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998C38-8003-55B0-B35E-7E66A20E73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5496255"/>
          </a:xfrm>
        </p:spPr>
        <p:txBody>
          <a:bodyPr>
            <a:noAutofit/>
          </a:bodyPr>
          <a:lstStyle/>
          <a:p>
            <a:pPr marL="220980" indent="0">
              <a:lnSpc>
                <a:spcPct val="120000"/>
              </a:lnSpc>
              <a:buNone/>
            </a:pP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In groben Zügen: </a:t>
            </a:r>
          </a:p>
          <a:p>
            <a:pPr marL="449580">
              <a:lnSpc>
                <a:spcPct val="120000"/>
              </a:lnSpc>
            </a:pP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45 TWh neue erneuerbare Energien im Jahr 2050 (endlich im Verhältnis zum Bedarf) </a:t>
            </a:r>
          </a:p>
          <a:p>
            <a:pPr marL="449580" indent="0">
              <a:lnSpc>
                <a:spcPct val="120000"/>
              </a:lnSpc>
              <a:buNone/>
            </a:pP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	(kommt zu Wasserkraft hinzu, die nur von 37,5 auf 39 TWh wächst).</a:t>
            </a:r>
          </a:p>
          <a:p>
            <a:pPr marL="449580" indent="0">
              <a:lnSpc>
                <a:spcPct val="120000"/>
              </a:lnSpc>
              <a:buNone/>
            </a:pP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	Der Großteil wird Solarenergie auf Dächern, an Fassaden und in der </a:t>
            </a:r>
            <a:r>
              <a:rPr lang="fr-CH" sz="18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Infrastruktur</a:t>
            </a: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sein.</a:t>
            </a:r>
          </a:p>
          <a:p>
            <a:pPr marL="449580">
              <a:lnSpc>
                <a:spcPct val="120000"/>
              </a:lnSpc>
            </a:pP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2 TWh </a:t>
            </a:r>
            <a:r>
              <a:rPr lang="fr-CH" sz="18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zusätzliche</a:t>
            </a: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</a:t>
            </a:r>
            <a:r>
              <a:rPr lang="fr-CH" sz="18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Stromeffizienzmassnahmen</a:t>
            </a: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bis 2035 </a:t>
            </a:r>
          </a:p>
          <a:p>
            <a:pPr marL="220980" indent="0">
              <a:lnSpc>
                <a:spcPct val="120000"/>
              </a:lnSpc>
              <a:buNone/>
            </a:pP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	(Für Haushalte und KMU: </a:t>
            </a:r>
            <a:r>
              <a:rPr lang="fr-CH" sz="18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Umsetzung</a:t>
            </a: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durch den Service public!)</a:t>
            </a:r>
          </a:p>
          <a:p>
            <a:pPr marL="449580">
              <a:lnSpc>
                <a:spcPct val="120000"/>
              </a:lnSpc>
            </a:pP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Marktprämie für </a:t>
            </a:r>
            <a:r>
              <a:rPr lang="fr-CH" sz="18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Grossanlagen</a:t>
            </a: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, um eine Übersubventionierung zu vermeiden und die Preise zu stabilisieren: Wenn der Erzeuger einer neuen Anlage unter seinen Gestehungskosten verkauft, wird er unterstützt. Im umgekehrten Fall, wenn er über seinen Kosten verkauft, gibt er den Überschuss an die Allgemeinheit ab.</a:t>
            </a:r>
          </a:p>
          <a:p>
            <a:pPr marL="449580">
              <a:lnSpc>
                <a:spcPct val="120000"/>
              </a:lnSpc>
            </a:pPr>
            <a:r>
              <a:rPr lang="fr-CH" sz="18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Für die Versorgung von Haushalten und KMU: Entkoppelung von der Börse, Vorrang für langfristige Verträge (PPA), die sowohl die Finanzierung von Investitionen als auch faire Preise garantieren (</a:t>
            </a: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Abschaffung der </a:t>
            </a:r>
            <a:r>
              <a:rPr lang="fr-CH" sz="1800" i="1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Durchschnittspreismethode </a:t>
            </a:r>
            <a:r>
              <a:rPr lang="fr-CH" sz="18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zur Berechnung des Strompreises).</a:t>
            </a:r>
          </a:p>
        </p:txBody>
      </p:sp>
    </p:spTree>
    <p:extLst>
      <p:ext uri="{BB962C8B-B14F-4D97-AF65-F5344CB8AC3E}">
        <p14:creationId xmlns:p14="http://schemas.microsoft.com/office/powerpoint/2010/main" val="424435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CA01C5-D593-5193-89A3-938B4BE77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220980" indent="0">
              <a:lnSpc>
                <a:spcPct val="120000"/>
              </a:lnSpc>
              <a:buNone/>
            </a:pPr>
            <a:endParaRPr lang="fr-CH" sz="1800" dirty="0">
              <a:solidFill>
                <a:srgbClr val="000000"/>
              </a:solidFill>
              <a:effectLst/>
              <a:latin typeface="NimbusSanNovSemBol"/>
              <a:ea typeface="Calibri" panose="020F0502020204030204" pitchFamily="34" charset="0"/>
              <a:cs typeface="NimbusSanNovSemBol"/>
            </a:endParaRPr>
          </a:p>
          <a:p>
            <a:pPr marL="449580">
              <a:lnSpc>
                <a:spcPct val="120000"/>
              </a:lnSpc>
            </a:pP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Planung von Wind- und Solargebieten am Boden (um die chaotische Logik des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Solarexpresses zu 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ersetzen) und nationales Interesse nur in diesen Gebieten.</a:t>
            </a:r>
          </a:p>
          <a:p>
            <a:pPr marL="449580">
              <a:lnSpc>
                <a:spcPct val="120000"/>
              </a:lnSpc>
            </a:pP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Fokus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auf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Speicherwasserkraft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gemäss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dem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Runden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Tisch: 13 Erhöhungen, 2 neue (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Trift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+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Gorner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)  und das Bündner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Chlus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-Projekt mit 1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Turbinenstufe</a:t>
            </a:r>
            <a:r>
              <a:rPr lang="fr-CH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. Total 2 TWh</a:t>
            </a:r>
            <a:endParaRPr lang="fr-CH" dirty="0">
              <a:solidFill>
                <a:srgbClr val="000000"/>
              </a:solidFill>
              <a:effectLst/>
              <a:latin typeface="NimbusSanNovSemBol"/>
              <a:ea typeface="Calibri" panose="020F0502020204030204" pitchFamily="34" charset="0"/>
              <a:cs typeface="NimbusSanNovSemBol"/>
            </a:endParaRPr>
          </a:p>
          <a:p>
            <a:pPr marL="1058863" lvl="1" indent="-342900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2236788" algn="l"/>
              </a:tabLst>
            </a:pP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Keine wesentliche Verschlechterung des Schutzes (WWF, Greenpeace,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Pronatura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,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Stiftung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Landschaft</a:t>
            </a:r>
            <a:r>
              <a:rPr lang="fr-CH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 Schutz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, Aqua-</a:t>
            </a:r>
            <a:r>
              <a:rPr lang="fr-CH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viva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OK)</a:t>
            </a:r>
          </a:p>
          <a:p>
            <a:pPr marL="105886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</a:rPr>
              <a:t>Wichtiger Sicherheitsgewinn im Winter, vermeidet Fossil.</a:t>
            </a:r>
          </a:p>
          <a:p>
            <a:pPr marL="1058863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</a:rPr>
              <a:t>Einführung einer Verpflichtung, einen bestimmten Wasservorrat bis zum Ende der Saison zu halten, </a:t>
            </a:r>
            <a:r>
              <a:rPr lang="fr-CH" sz="2400" u="sng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</a:rPr>
              <a:t>mit einer bescheidenen Entschädigung</a:t>
            </a:r>
            <a:r>
              <a:rPr lang="fr-CH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! </a:t>
            </a:r>
          </a:p>
          <a:p>
            <a:pPr marL="449580">
              <a:lnSpc>
                <a:spcPct val="120000"/>
              </a:lnSpc>
            </a:pPr>
            <a:r>
              <a:rPr lang="fr-CH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</a:rPr>
              <a:t>Einspeisetarif für Photovoltaikstrom zum Marktpreis, geglättet über 3 Monate, aber mit einem Mindestbetrag, der die Amortisation garantiert.</a:t>
            </a:r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60923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E3FE5A-3036-FAA8-7377-40D83951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 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DC0CAE-00C3-2742-59AE-BD8E0698D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6352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449580" indent="0">
              <a:buNone/>
            </a:pPr>
            <a:endParaRPr lang="fr-CH" sz="2400" dirty="0">
              <a:solidFill>
                <a:srgbClr val="000000"/>
              </a:solidFill>
              <a:effectLst/>
              <a:latin typeface="NimbusSanNovSemBol"/>
              <a:ea typeface="Calibri" panose="020F0502020204030204" pitchFamily="34" charset="0"/>
              <a:cs typeface="NimbusSanNovSemBol"/>
            </a:endParaRPr>
          </a:p>
          <a:p>
            <a:pPr marL="449580" indent="0">
              <a:buNone/>
            </a:pPr>
            <a:r>
              <a:rPr lang="fr-CH" sz="24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Viele</a:t>
            </a:r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</a:t>
            </a:r>
            <a:r>
              <a:rPr lang="fr-CH" sz="24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weitere</a:t>
            </a:r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positive Aspekte:</a:t>
            </a:r>
          </a:p>
          <a:p>
            <a:pPr marL="449580" indent="449580"/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Moderate Öffnung Agro-Photovoltaik [ Kombination aus Anbau und Energie], </a:t>
            </a:r>
          </a:p>
          <a:p>
            <a:pPr marL="449580" indent="449580"/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einfache Baugenehmigung Solaranlagen auf Parkplätzen.</a:t>
            </a:r>
          </a:p>
          <a:p>
            <a:pPr marL="449580" indent="449580"/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Zonenkonforme PV-Anlage an der Fassade</a:t>
            </a:r>
          </a:p>
          <a:p>
            <a:pPr marL="893763" indent="-446088"/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"Lokale Stromgemeinschaften", um den in der Gemeinde erzeugten Strom untereinander </a:t>
            </a:r>
            <a:r>
              <a:rPr lang="fr-CH" sz="2400" dirty="0" err="1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aufzuteilen</a:t>
            </a:r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.</a:t>
            </a:r>
          </a:p>
          <a:p>
            <a:pPr marL="893763" indent="-446088"/>
            <a:r>
              <a:rPr lang="fr-CH" sz="2400" dirty="0" err="1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Erleichterung</a:t>
            </a:r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 Power-to-</a:t>
            </a:r>
            <a:r>
              <a:rPr lang="fr-CH" sz="2400" dirty="0" err="1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gas</a:t>
            </a:r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 (Wasserstoff)</a:t>
            </a:r>
            <a:endParaRPr lang="fr-CH" sz="2400" dirty="0">
              <a:solidFill>
                <a:srgbClr val="000000"/>
              </a:solidFill>
              <a:effectLst/>
              <a:latin typeface="NimbusSanNovSemBol"/>
              <a:ea typeface="Calibri" panose="020F0502020204030204" pitchFamily="34" charset="0"/>
              <a:cs typeface="NimbusSanNovSemBol"/>
            </a:endParaRPr>
          </a:p>
          <a:p>
            <a:pPr marL="449580" indent="0">
              <a:buNone/>
            </a:pPr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 </a:t>
            </a:r>
          </a:p>
          <a:p>
            <a:pPr marL="449580" indent="0">
              <a:buNone/>
            </a:pPr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Einstimmigkeit </a:t>
            </a:r>
            <a:r>
              <a:rPr lang="fr-CH" sz="24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im</a:t>
            </a:r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 Ständerat. Im </a:t>
            </a:r>
            <a:r>
              <a:rPr lang="fr-CH" sz="24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Nationalrat</a:t>
            </a:r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: 177 Ja, 1 FDP und 18 SVP stimmten dagegen (darunter Aeschi und </a:t>
            </a:r>
            <a:r>
              <a:rPr lang="fr-CH" sz="2400" dirty="0" err="1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Martullo</a:t>
            </a:r>
            <a:r>
              <a:rPr lang="fr-CH" sz="2400" dirty="0">
                <a:solidFill>
                  <a:srgbClr val="000000"/>
                </a:solidFill>
                <a:effectLst/>
                <a:latin typeface="NimbusSanNovSemBol"/>
                <a:ea typeface="Calibri" panose="020F0502020204030204" pitchFamily="34" charset="0"/>
                <a:cs typeface="NimbusSanNovSemBol"/>
              </a:rPr>
              <a:t>-Blocher).</a:t>
            </a:r>
          </a:p>
          <a:p>
            <a:pPr marL="449580" indent="0">
              <a:buNone/>
            </a:pPr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</a:rPr>
              <a:t>Inzwischen hat der SVP-Parteitag die Position umgekehrt: 59% Nein, 41% Ja </a:t>
            </a:r>
            <a:r>
              <a:rPr lang="fr-CH" sz="2400" dirty="0">
                <a:solidFill>
                  <a:srgbClr val="000000"/>
                </a:solidFill>
                <a:latin typeface="NimbusSanNovSemBol"/>
                <a:ea typeface="Calibri" panose="020F0502020204030204" pitchFamily="34" charset="0"/>
                <a:cs typeface="NimbusSanNovSemBol"/>
                <a:sym typeface="Wingdings" panose="05000000000000000000" pitchFamily="2" charset="2"/>
              </a:rPr>
              <a:t> gegen Rösti.</a:t>
            </a:r>
            <a:endParaRPr lang="fr-CH" sz="2400" dirty="0">
              <a:solidFill>
                <a:srgbClr val="000000"/>
              </a:solidFill>
              <a:effectLst/>
              <a:latin typeface="NimbusSanNovSemBol"/>
              <a:ea typeface="Calibri" panose="020F0502020204030204" pitchFamily="34" charset="0"/>
              <a:cs typeface="NimbusSanNovSemBol"/>
            </a:endParaRPr>
          </a:p>
          <a:p>
            <a:endParaRPr lang="fr-CH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4E9EB1A-7909-4046-B271-27CE734AE720}"/>
              </a:ext>
            </a:extLst>
          </p:cNvPr>
          <p:cNvSpPr txBox="1">
            <a:spLocks/>
          </p:cNvSpPr>
          <p:nvPr/>
        </p:nvSpPr>
        <p:spPr>
          <a:xfrm>
            <a:off x="838200" y="491486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H" sz="2400" b="1" dirty="0">
                <a:solidFill>
                  <a:srgbClr val="C00000"/>
                </a:solidFill>
                <a:latin typeface="+mn-lt"/>
              </a:rPr>
              <a:t>Das Gesetz stellt den umfassenden und kohärenten </a:t>
            </a:r>
            <a:r>
              <a:rPr lang="fr-CH" sz="2400" b="1" dirty="0" err="1">
                <a:solidFill>
                  <a:srgbClr val="C00000"/>
                </a:solidFill>
                <a:latin typeface="+mn-lt"/>
              </a:rPr>
              <a:t>Aktionsplan</a:t>
            </a:r>
            <a:r>
              <a:rPr lang="fr-CH" sz="2400" b="1" dirty="0">
                <a:solidFill>
                  <a:srgbClr val="C00000"/>
                </a:solidFill>
                <a:latin typeface="+mn-lt"/>
              </a:rPr>
              <a:t> dar, </a:t>
            </a:r>
          </a:p>
          <a:p>
            <a:pPr algn="ctr"/>
            <a:r>
              <a:rPr lang="fr-CH" sz="2400" b="1" dirty="0">
                <a:solidFill>
                  <a:srgbClr val="C00000"/>
                </a:solidFill>
                <a:latin typeface="+mn-lt"/>
              </a:rPr>
              <a:t>um die Energiewende tatsächlich zu vollziehen</a:t>
            </a:r>
            <a:r>
              <a:rPr lang="fr-CH" sz="2400" b="1" dirty="0">
                <a:solidFill>
                  <a:srgbClr val="C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158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109D37-3E85-A02E-17E2-CDCAC958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</p:spPr>
        <p:txBody>
          <a:bodyPr/>
          <a:lstStyle/>
          <a:p>
            <a:r>
              <a:rPr lang="fr-F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8. Das Strommix, den </a:t>
            </a:r>
            <a:r>
              <a:rPr lang="fr-FR" sz="36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wir</a:t>
            </a:r>
            <a:r>
              <a:rPr lang="fr-F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längerfristig</a:t>
            </a:r>
            <a:r>
              <a:rPr lang="fr-F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brauchen</a:t>
            </a:r>
            <a:endParaRPr lang="fr-CH" sz="36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DCBB0E-6DE4-6853-A14B-D7D2B71F2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071" y="18256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CH" dirty="0"/>
              <a:t>Bestehende Wasserkraft</a:t>
            </a:r>
          </a:p>
          <a:p>
            <a:r>
              <a:rPr lang="fr-CH" dirty="0"/>
              <a:t>Vorhandene Biomasse</a:t>
            </a:r>
          </a:p>
          <a:p>
            <a:r>
              <a:rPr lang="fr-CH" dirty="0">
                <a:sym typeface="Wingdings" panose="05000000000000000000" pitchFamily="2" charset="2"/>
              </a:rPr>
              <a:t>4 GW Windkraft (1000 Maschinen) </a:t>
            </a:r>
          </a:p>
          <a:p>
            <a:pPr marL="457200" lvl="1" indent="0">
              <a:buNone/>
            </a:pPr>
            <a:r>
              <a:rPr lang="fr-CH" dirty="0">
                <a:sym typeface="Wingdings" panose="05000000000000000000" pitchFamily="2" charset="2"/>
              </a:rPr>
              <a:t> 6 TWh, davon 4 im Winter</a:t>
            </a:r>
          </a:p>
          <a:p>
            <a:r>
              <a:rPr lang="fr-CH" dirty="0">
                <a:sym typeface="Wingdings" panose="05000000000000000000" pitchFamily="2" charset="2"/>
              </a:rPr>
              <a:t>15 "Round Table"-Projekte: 2 TWh zusätzliche Wasserspeicherkapazität</a:t>
            </a:r>
          </a:p>
          <a:p>
            <a:r>
              <a:rPr lang="fr-CH" dirty="0"/>
              <a:t>Insgesamt 72 GW Photovoltaik </a:t>
            </a:r>
            <a:r>
              <a:rPr lang="fr-CH" dirty="0">
                <a:sym typeface="Wingdings" panose="05000000000000000000" pitchFamily="2" charset="2"/>
              </a:rPr>
              <a:t> 76 TWh </a:t>
            </a:r>
          </a:p>
          <a:p>
            <a:pPr marL="457200" lvl="1" indent="0">
              <a:buNone/>
            </a:pPr>
            <a:r>
              <a:rPr lang="fr-CH" dirty="0">
                <a:sym typeface="Wingdings" panose="05000000000000000000" pitchFamily="2" charset="2"/>
              </a:rPr>
              <a:t> (12x mehr als heute).</a:t>
            </a:r>
          </a:p>
          <a:p>
            <a:endParaRPr lang="fr-CH" dirty="0"/>
          </a:p>
          <a:p>
            <a:pPr lvl="1"/>
            <a:r>
              <a:rPr lang="fr-CH" sz="1800" dirty="0" err="1"/>
              <a:t>Derzeit</a:t>
            </a:r>
            <a:r>
              <a:rPr lang="fr-CH" sz="1800" dirty="0"/>
              <a:t> </a:t>
            </a:r>
            <a:r>
              <a:rPr lang="fr-CH" sz="1800" b="1" dirty="0" err="1"/>
              <a:t>werden</a:t>
            </a:r>
            <a:r>
              <a:rPr lang="fr-CH" sz="1800" b="1" dirty="0"/>
              <a:t> 7% des Dachpotenzials für PV genutzt, was etwa 5 </a:t>
            </a:r>
            <a:r>
              <a:rPr lang="fr-CH" sz="1800" dirty="0"/>
              <a:t>GW entspricht. </a:t>
            </a:r>
            <a:br>
              <a:rPr lang="fr-CH" sz="1800" dirty="0"/>
            </a:br>
            <a:r>
              <a:rPr lang="fr-CH" sz="1800" dirty="0"/>
              <a:t>(Quelle: </a:t>
            </a:r>
            <a:r>
              <a:rPr lang="fr-CH" sz="1800" dirty="0">
                <a:hlinkClick r:id="rId2"/>
              </a:rPr>
              <a:t>https://www.uvek-gis.admin.ch/BFE/storymaps/DO_Energiereporter/ </a:t>
            </a:r>
            <a:r>
              <a:rPr lang="fr-CH" sz="1800" dirty="0"/>
              <a:t>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320C53-DA69-23EA-CEF9-1E7077B0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69DE-6EAE-453B-B647-E2D339DCEF72}" type="slidenum">
              <a:rPr lang="fr-CH" smtClean="0"/>
              <a:t>18</a:t>
            </a:fld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46A877-4D26-1935-B766-337B76EDC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3378" y="1760911"/>
            <a:ext cx="1856081" cy="278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e 14">
            <a:extLst>
              <a:ext uri="{FF2B5EF4-FFF2-40B4-BE49-F238E27FC236}">
                <a16:creationId xmlns:a16="http://schemas.microsoft.com/office/drawing/2014/main" id="{0FE5AD3B-A72A-187B-8DFF-5971E23EE21F}"/>
              </a:ext>
            </a:extLst>
          </p:cNvPr>
          <p:cNvGrpSpPr/>
          <p:nvPr/>
        </p:nvGrpSpPr>
        <p:grpSpPr>
          <a:xfrm>
            <a:off x="3643172" y="311432"/>
            <a:ext cx="3439082" cy="6375442"/>
            <a:chOff x="3678439" y="362227"/>
            <a:chExt cx="3439082" cy="6375442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53CF2773-4B24-154C-3419-DCB9F4235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78439" y="362227"/>
              <a:ext cx="3439082" cy="6375442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ACD42B8-05A3-6709-9399-33F0F075037A}"/>
                </a:ext>
              </a:extLst>
            </p:cNvPr>
            <p:cNvSpPr txBox="1"/>
            <p:nvPr/>
          </p:nvSpPr>
          <p:spPr>
            <a:xfrm>
              <a:off x="4364383" y="387624"/>
              <a:ext cx="2319131" cy="369332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EFEFE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Stromerzeugung</a:t>
              </a:r>
              <a:endParaRPr lang="fr-CH" dirty="0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1583CA3F-C858-4E94-6C00-88D7AFB1CBE0}"/>
              </a:ext>
            </a:extLst>
          </p:cNvPr>
          <p:cNvGrpSpPr/>
          <p:nvPr/>
        </p:nvGrpSpPr>
        <p:grpSpPr>
          <a:xfrm>
            <a:off x="7828721" y="336829"/>
            <a:ext cx="3259582" cy="6394694"/>
            <a:chOff x="7828721" y="387624"/>
            <a:chExt cx="3179418" cy="6324647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E8E7C869-57C7-D0F2-1B88-70D72E58C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418"/>
            <a:stretch/>
          </p:blipFill>
          <p:spPr>
            <a:xfrm>
              <a:off x="7828721" y="387624"/>
              <a:ext cx="3179418" cy="6324647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3496650-EAF3-ABBE-FBCF-EFE4A7A74BE3}"/>
                </a:ext>
              </a:extLst>
            </p:cNvPr>
            <p:cNvSpPr txBox="1"/>
            <p:nvPr/>
          </p:nvSpPr>
          <p:spPr>
            <a:xfrm>
              <a:off x="8324572" y="387624"/>
              <a:ext cx="2319131" cy="369332"/>
            </a:xfrm>
            <a:prstGeom prst="rect">
              <a:avLst/>
            </a:prstGeom>
            <a:solidFill>
              <a:srgbClr val="EFEFEF"/>
            </a:solidFill>
            <a:ln>
              <a:solidFill>
                <a:srgbClr val="EFEFE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err="1"/>
                <a:t>Stromnutzung</a:t>
              </a:r>
              <a:endParaRPr lang="fr-CH" dirty="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9D8EE61F-2364-4229-6BC8-D6A8A5D0A0D4}"/>
              </a:ext>
            </a:extLst>
          </p:cNvPr>
          <p:cNvSpPr/>
          <p:nvPr/>
        </p:nvSpPr>
        <p:spPr>
          <a:xfrm>
            <a:off x="4379354" y="926407"/>
            <a:ext cx="821634" cy="194365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DA6403-934B-14B9-E6DE-DF5B9522FE06}"/>
              </a:ext>
            </a:extLst>
          </p:cNvPr>
          <p:cNvSpPr/>
          <p:nvPr/>
        </p:nvSpPr>
        <p:spPr>
          <a:xfrm>
            <a:off x="5786782" y="1722783"/>
            <a:ext cx="821634" cy="136166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31A33-E268-982B-B3D4-740BB949A7E4}"/>
              </a:ext>
            </a:extLst>
          </p:cNvPr>
          <p:cNvSpPr/>
          <p:nvPr/>
        </p:nvSpPr>
        <p:spPr>
          <a:xfrm>
            <a:off x="5822121" y="2623930"/>
            <a:ext cx="786295" cy="460514"/>
          </a:xfrm>
          <a:prstGeom prst="rect">
            <a:avLst/>
          </a:prstGeom>
          <a:pattFill prst="narVert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8AD85B-F2C6-E33F-1B1E-2A1D35BC32E5}"/>
              </a:ext>
            </a:extLst>
          </p:cNvPr>
          <p:cNvSpPr/>
          <p:nvPr/>
        </p:nvSpPr>
        <p:spPr>
          <a:xfrm>
            <a:off x="4401442" y="2457677"/>
            <a:ext cx="786295" cy="412383"/>
          </a:xfrm>
          <a:prstGeom prst="rect">
            <a:avLst/>
          </a:prstGeom>
          <a:pattFill prst="narVert">
            <a:fgClr>
              <a:srgbClr val="FF0000"/>
            </a:fgClr>
            <a:bgClr>
              <a:schemeClr val="bg1"/>
            </a:bgClr>
          </a:patt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821D12F-D96D-0231-94EC-416D7EB4CCB2}"/>
              </a:ext>
            </a:extLst>
          </p:cNvPr>
          <p:cNvSpPr/>
          <p:nvPr/>
        </p:nvSpPr>
        <p:spPr>
          <a:xfrm>
            <a:off x="8384114" y="926407"/>
            <a:ext cx="1007653" cy="179628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A3D3F63-489E-774C-8BCB-322D450CF294}"/>
              </a:ext>
            </a:extLst>
          </p:cNvPr>
          <p:cNvSpPr/>
          <p:nvPr/>
        </p:nvSpPr>
        <p:spPr>
          <a:xfrm>
            <a:off x="9834859" y="1173054"/>
            <a:ext cx="1007652" cy="136166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E1BB52B-5D67-0F75-CA8C-0040080BF564}"/>
              </a:ext>
            </a:extLst>
          </p:cNvPr>
          <p:cNvSpPr txBox="1"/>
          <p:nvPr/>
        </p:nvSpPr>
        <p:spPr>
          <a:xfrm>
            <a:off x="336885" y="336829"/>
            <a:ext cx="22089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Die </a:t>
            </a:r>
            <a:r>
              <a:rPr lang="fr-FR" sz="2000" b="1" dirty="0" err="1"/>
              <a:t>mittlere</a:t>
            </a:r>
            <a:r>
              <a:rPr lang="fr-FR" sz="2000" b="1" dirty="0"/>
              <a:t> Situation der Winter- und </a:t>
            </a:r>
            <a:r>
              <a:rPr lang="fr-FR" sz="2000" b="1" dirty="0" err="1"/>
              <a:t>Sommerhalbjahr</a:t>
            </a:r>
            <a:r>
              <a:rPr lang="fr-FR" sz="2000" b="1" dirty="0"/>
              <a:t>.</a:t>
            </a:r>
            <a:endParaRPr lang="fr-CH" sz="2000" b="1" dirty="0"/>
          </a:p>
        </p:txBody>
      </p:sp>
    </p:spTree>
    <p:extLst>
      <p:ext uri="{BB962C8B-B14F-4D97-AF65-F5344CB8AC3E}">
        <p14:creationId xmlns:p14="http://schemas.microsoft.com/office/powerpoint/2010/main" val="10637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DDCBC4-B34E-26A8-7F5D-57370601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Inhalt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BD0352C-4312-5C08-C9CD-824AE667D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574165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AutoNum type="arabicParenR"/>
            </a:pPr>
            <a:r>
              <a:rPr lang="de-CH" dirty="0"/>
              <a:t>Die Ausgangslage: Energie und Klima.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Die Klassiker: Wohnen und Mobilität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Die Herausforderung der Dekarbonisierung der Industrie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Exkurses: Wasserstoff und synthetisches Methan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Die Synergie zwischen Industrie und winterlicher Stromversorgung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Das Stromgesetz vom 9.Juni 2024 als wichtige Zwischenetappe 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Der Strommix, den wir langfristig brauchen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Der Investitionsbedarf für die Klimaneutralität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Die Grenzen des Verursacherprinzips bei der Finanzierung von Investitionen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 Neue Strategie: Unterstützung von Investitionen gemäss Klimafonds-initiative</a:t>
            </a:r>
          </a:p>
          <a:p>
            <a:endParaRPr lang="fr-CH" dirty="0"/>
          </a:p>
          <a:p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4711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C87D81-2EAE-D669-0535-C72EAB49F0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79" y="157862"/>
            <a:ext cx="6280777" cy="4544079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6C5866-C1EA-B8CA-3200-D6E1D8AF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69DE-6EAE-453B-B647-E2D339DCEF72}" type="slidenum">
              <a:rPr lang="fr-CH" smtClean="0"/>
              <a:t>20</a:t>
            </a:fld>
            <a:endParaRPr lang="fr-CH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E0F01EF9-A439-6077-136E-2B96EA5F4C7B}"/>
              </a:ext>
            </a:extLst>
          </p:cNvPr>
          <p:cNvGrpSpPr/>
          <p:nvPr/>
        </p:nvGrpSpPr>
        <p:grpSpPr>
          <a:xfrm>
            <a:off x="1980588" y="175714"/>
            <a:ext cx="9605241" cy="6524424"/>
            <a:chOff x="1980588" y="175714"/>
            <a:chExt cx="9605241" cy="6524424"/>
          </a:xfrm>
        </p:grpSpPr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579F4A05-A414-3866-ED7A-CE71CB85E901}"/>
                </a:ext>
              </a:extLst>
            </p:cNvPr>
            <p:cNvGrpSpPr/>
            <p:nvPr/>
          </p:nvGrpSpPr>
          <p:grpSpPr>
            <a:xfrm>
              <a:off x="1980588" y="193566"/>
              <a:ext cx="9605241" cy="6506572"/>
              <a:chOff x="2081655" y="175714"/>
              <a:chExt cx="9605241" cy="6506572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478688C1-C90A-8A30-ACF8-13AD68987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1655" y="175714"/>
                <a:ext cx="9605241" cy="5431001"/>
              </a:xfrm>
              <a:custGeom>
                <a:avLst/>
                <a:gdLst>
                  <a:gd name="connsiteX0" fmla="*/ 0 w 9605241"/>
                  <a:gd name="connsiteY0" fmla="*/ 0 h 5431001"/>
                  <a:gd name="connsiteX1" fmla="*/ 757119 w 9605241"/>
                  <a:gd name="connsiteY1" fmla="*/ 0 h 5431001"/>
                  <a:gd name="connsiteX2" fmla="*/ 1033976 w 9605241"/>
                  <a:gd name="connsiteY2" fmla="*/ 0 h 5431001"/>
                  <a:gd name="connsiteX3" fmla="*/ 1598990 w 9605241"/>
                  <a:gd name="connsiteY3" fmla="*/ 0 h 5431001"/>
                  <a:gd name="connsiteX4" fmla="*/ 1971899 w 9605241"/>
                  <a:gd name="connsiteY4" fmla="*/ 0 h 5431001"/>
                  <a:gd name="connsiteX5" fmla="*/ 2536914 w 9605241"/>
                  <a:gd name="connsiteY5" fmla="*/ 0 h 5431001"/>
                  <a:gd name="connsiteX6" fmla="*/ 2909823 w 9605241"/>
                  <a:gd name="connsiteY6" fmla="*/ 0 h 5431001"/>
                  <a:gd name="connsiteX7" fmla="*/ 3186680 w 9605241"/>
                  <a:gd name="connsiteY7" fmla="*/ 0 h 5431001"/>
                  <a:gd name="connsiteX8" fmla="*/ 3943799 w 9605241"/>
                  <a:gd name="connsiteY8" fmla="*/ 0 h 5431001"/>
                  <a:gd name="connsiteX9" fmla="*/ 4700918 w 9605241"/>
                  <a:gd name="connsiteY9" fmla="*/ 0 h 5431001"/>
                  <a:gd name="connsiteX10" fmla="*/ 5169880 w 9605241"/>
                  <a:gd name="connsiteY10" fmla="*/ 0 h 5431001"/>
                  <a:gd name="connsiteX11" fmla="*/ 5446737 w 9605241"/>
                  <a:gd name="connsiteY11" fmla="*/ 0 h 5431001"/>
                  <a:gd name="connsiteX12" fmla="*/ 6203856 w 9605241"/>
                  <a:gd name="connsiteY12" fmla="*/ 0 h 5431001"/>
                  <a:gd name="connsiteX13" fmla="*/ 6576765 w 9605241"/>
                  <a:gd name="connsiteY13" fmla="*/ 0 h 5431001"/>
                  <a:gd name="connsiteX14" fmla="*/ 7141779 w 9605241"/>
                  <a:gd name="connsiteY14" fmla="*/ 0 h 5431001"/>
                  <a:gd name="connsiteX15" fmla="*/ 7514689 w 9605241"/>
                  <a:gd name="connsiteY15" fmla="*/ 0 h 5431001"/>
                  <a:gd name="connsiteX16" fmla="*/ 7887598 w 9605241"/>
                  <a:gd name="connsiteY16" fmla="*/ 0 h 5431001"/>
                  <a:gd name="connsiteX17" fmla="*/ 8644717 w 9605241"/>
                  <a:gd name="connsiteY17" fmla="*/ 0 h 5431001"/>
                  <a:gd name="connsiteX18" fmla="*/ 8921574 w 9605241"/>
                  <a:gd name="connsiteY18" fmla="*/ 0 h 5431001"/>
                  <a:gd name="connsiteX19" fmla="*/ 9605241 w 9605241"/>
                  <a:gd name="connsiteY19" fmla="*/ 0 h 5431001"/>
                  <a:gd name="connsiteX20" fmla="*/ 9605241 w 9605241"/>
                  <a:gd name="connsiteY20" fmla="*/ 597410 h 5431001"/>
                  <a:gd name="connsiteX21" fmla="*/ 9605241 w 9605241"/>
                  <a:gd name="connsiteY21" fmla="*/ 1194820 h 5431001"/>
                  <a:gd name="connsiteX22" fmla="*/ 9605241 w 9605241"/>
                  <a:gd name="connsiteY22" fmla="*/ 1792230 h 5431001"/>
                  <a:gd name="connsiteX23" fmla="*/ 9605241 w 9605241"/>
                  <a:gd name="connsiteY23" fmla="*/ 2389640 h 5431001"/>
                  <a:gd name="connsiteX24" fmla="*/ 9605241 w 9605241"/>
                  <a:gd name="connsiteY24" fmla="*/ 2878431 h 5431001"/>
                  <a:gd name="connsiteX25" fmla="*/ 9605241 w 9605241"/>
                  <a:gd name="connsiteY25" fmla="*/ 3530151 h 5431001"/>
                  <a:gd name="connsiteX26" fmla="*/ 9605241 w 9605241"/>
                  <a:gd name="connsiteY26" fmla="*/ 3910321 h 5431001"/>
                  <a:gd name="connsiteX27" fmla="*/ 9605241 w 9605241"/>
                  <a:gd name="connsiteY27" fmla="*/ 4344801 h 5431001"/>
                  <a:gd name="connsiteX28" fmla="*/ 9605241 w 9605241"/>
                  <a:gd name="connsiteY28" fmla="*/ 4942211 h 5431001"/>
                  <a:gd name="connsiteX29" fmla="*/ 9605241 w 9605241"/>
                  <a:gd name="connsiteY29" fmla="*/ 5431001 h 5431001"/>
                  <a:gd name="connsiteX30" fmla="*/ 9136279 w 9605241"/>
                  <a:gd name="connsiteY30" fmla="*/ 5431001 h 5431001"/>
                  <a:gd name="connsiteX31" fmla="*/ 8667317 w 9605241"/>
                  <a:gd name="connsiteY31" fmla="*/ 5431001 h 5431001"/>
                  <a:gd name="connsiteX32" fmla="*/ 8006251 w 9605241"/>
                  <a:gd name="connsiteY32" fmla="*/ 5431001 h 5431001"/>
                  <a:gd name="connsiteX33" fmla="*/ 7633342 w 9605241"/>
                  <a:gd name="connsiteY33" fmla="*/ 5431001 h 5431001"/>
                  <a:gd name="connsiteX34" fmla="*/ 7356485 w 9605241"/>
                  <a:gd name="connsiteY34" fmla="*/ 5431001 h 5431001"/>
                  <a:gd name="connsiteX35" fmla="*/ 6695418 w 9605241"/>
                  <a:gd name="connsiteY35" fmla="*/ 5431001 h 5431001"/>
                  <a:gd name="connsiteX36" fmla="*/ 6322509 w 9605241"/>
                  <a:gd name="connsiteY36" fmla="*/ 5431001 h 5431001"/>
                  <a:gd name="connsiteX37" fmla="*/ 5661442 w 9605241"/>
                  <a:gd name="connsiteY37" fmla="*/ 5431001 h 5431001"/>
                  <a:gd name="connsiteX38" fmla="*/ 5288533 w 9605241"/>
                  <a:gd name="connsiteY38" fmla="*/ 5431001 h 5431001"/>
                  <a:gd name="connsiteX39" fmla="*/ 4723519 w 9605241"/>
                  <a:gd name="connsiteY39" fmla="*/ 5431001 h 5431001"/>
                  <a:gd name="connsiteX40" fmla="*/ 4158504 w 9605241"/>
                  <a:gd name="connsiteY40" fmla="*/ 5431001 h 5431001"/>
                  <a:gd name="connsiteX41" fmla="*/ 3593490 w 9605241"/>
                  <a:gd name="connsiteY41" fmla="*/ 5431001 h 5431001"/>
                  <a:gd name="connsiteX42" fmla="*/ 3316633 w 9605241"/>
                  <a:gd name="connsiteY42" fmla="*/ 5431001 h 5431001"/>
                  <a:gd name="connsiteX43" fmla="*/ 2559514 w 9605241"/>
                  <a:gd name="connsiteY43" fmla="*/ 5431001 h 5431001"/>
                  <a:gd name="connsiteX44" fmla="*/ 2090552 w 9605241"/>
                  <a:gd name="connsiteY44" fmla="*/ 5431001 h 5431001"/>
                  <a:gd name="connsiteX45" fmla="*/ 1333433 w 9605241"/>
                  <a:gd name="connsiteY45" fmla="*/ 5431001 h 5431001"/>
                  <a:gd name="connsiteX46" fmla="*/ 960524 w 9605241"/>
                  <a:gd name="connsiteY46" fmla="*/ 5431001 h 5431001"/>
                  <a:gd name="connsiteX47" fmla="*/ 0 w 9605241"/>
                  <a:gd name="connsiteY47" fmla="*/ 5431001 h 5431001"/>
                  <a:gd name="connsiteX48" fmla="*/ 0 w 9605241"/>
                  <a:gd name="connsiteY48" fmla="*/ 5050831 h 5431001"/>
                  <a:gd name="connsiteX49" fmla="*/ 0 w 9605241"/>
                  <a:gd name="connsiteY49" fmla="*/ 4616351 h 5431001"/>
                  <a:gd name="connsiteX50" fmla="*/ 0 w 9605241"/>
                  <a:gd name="connsiteY50" fmla="*/ 4073251 h 5431001"/>
                  <a:gd name="connsiteX51" fmla="*/ 0 w 9605241"/>
                  <a:gd name="connsiteY51" fmla="*/ 3584461 h 5431001"/>
                  <a:gd name="connsiteX52" fmla="*/ 0 w 9605241"/>
                  <a:gd name="connsiteY52" fmla="*/ 3095671 h 5431001"/>
                  <a:gd name="connsiteX53" fmla="*/ 0 w 9605241"/>
                  <a:gd name="connsiteY53" fmla="*/ 2715501 h 5431001"/>
                  <a:gd name="connsiteX54" fmla="*/ 0 w 9605241"/>
                  <a:gd name="connsiteY54" fmla="*/ 2226710 h 5431001"/>
                  <a:gd name="connsiteX55" fmla="*/ 0 w 9605241"/>
                  <a:gd name="connsiteY55" fmla="*/ 1846540 h 5431001"/>
                  <a:gd name="connsiteX56" fmla="*/ 0 w 9605241"/>
                  <a:gd name="connsiteY56" fmla="*/ 1357750 h 5431001"/>
                  <a:gd name="connsiteX57" fmla="*/ 0 w 9605241"/>
                  <a:gd name="connsiteY57" fmla="*/ 706030 h 5431001"/>
                  <a:gd name="connsiteX58" fmla="*/ 0 w 9605241"/>
                  <a:gd name="connsiteY58" fmla="*/ 0 h 543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9605241" h="5431001" fill="none" extrusionOk="0">
                    <a:moveTo>
                      <a:pt x="0" y="0"/>
                    </a:moveTo>
                    <a:cubicBezTo>
                      <a:pt x="199715" y="-4490"/>
                      <a:pt x="422388" y="88694"/>
                      <a:pt x="757119" y="0"/>
                    </a:cubicBezTo>
                    <a:cubicBezTo>
                      <a:pt x="1091850" y="-88694"/>
                      <a:pt x="930273" y="32468"/>
                      <a:pt x="1033976" y="0"/>
                    </a:cubicBezTo>
                    <a:cubicBezTo>
                      <a:pt x="1137679" y="-32468"/>
                      <a:pt x="1419423" y="60088"/>
                      <a:pt x="1598990" y="0"/>
                    </a:cubicBezTo>
                    <a:cubicBezTo>
                      <a:pt x="1778557" y="-60088"/>
                      <a:pt x="1833967" y="16142"/>
                      <a:pt x="1971899" y="0"/>
                    </a:cubicBezTo>
                    <a:cubicBezTo>
                      <a:pt x="2109831" y="-16142"/>
                      <a:pt x="2372706" y="22087"/>
                      <a:pt x="2536914" y="0"/>
                    </a:cubicBezTo>
                    <a:cubicBezTo>
                      <a:pt x="2701123" y="-22087"/>
                      <a:pt x="2729562" y="29168"/>
                      <a:pt x="2909823" y="0"/>
                    </a:cubicBezTo>
                    <a:cubicBezTo>
                      <a:pt x="3090084" y="-29168"/>
                      <a:pt x="3088322" y="16261"/>
                      <a:pt x="3186680" y="0"/>
                    </a:cubicBezTo>
                    <a:cubicBezTo>
                      <a:pt x="3285038" y="-16261"/>
                      <a:pt x="3618632" y="7123"/>
                      <a:pt x="3943799" y="0"/>
                    </a:cubicBezTo>
                    <a:cubicBezTo>
                      <a:pt x="4268966" y="-7123"/>
                      <a:pt x="4350061" y="13358"/>
                      <a:pt x="4700918" y="0"/>
                    </a:cubicBezTo>
                    <a:cubicBezTo>
                      <a:pt x="5051775" y="-13358"/>
                      <a:pt x="5003483" y="25346"/>
                      <a:pt x="5169880" y="0"/>
                    </a:cubicBezTo>
                    <a:cubicBezTo>
                      <a:pt x="5336277" y="-25346"/>
                      <a:pt x="5367542" y="8745"/>
                      <a:pt x="5446737" y="0"/>
                    </a:cubicBezTo>
                    <a:cubicBezTo>
                      <a:pt x="5525932" y="-8745"/>
                      <a:pt x="5938371" y="36918"/>
                      <a:pt x="6203856" y="0"/>
                    </a:cubicBezTo>
                    <a:cubicBezTo>
                      <a:pt x="6469341" y="-36918"/>
                      <a:pt x="6453569" y="24630"/>
                      <a:pt x="6576765" y="0"/>
                    </a:cubicBezTo>
                    <a:cubicBezTo>
                      <a:pt x="6699961" y="-24630"/>
                      <a:pt x="6903472" y="33283"/>
                      <a:pt x="7141779" y="0"/>
                    </a:cubicBezTo>
                    <a:cubicBezTo>
                      <a:pt x="7380086" y="-33283"/>
                      <a:pt x="7438061" y="23346"/>
                      <a:pt x="7514689" y="0"/>
                    </a:cubicBezTo>
                    <a:cubicBezTo>
                      <a:pt x="7591317" y="-23346"/>
                      <a:pt x="7750951" y="21568"/>
                      <a:pt x="7887598" y="0"/>
                    </a:cubicBezTo>
                    <a:cubicBezTo>
                      <a:pt x="8024245" y="-21568"/>
                      <a:pt x="8314147" y="61814"/>
                      <a:pt x="8644717" y="0"/>
                    </a:cubicBezTo>
                    <a:cubicBezTo>
                      <a:pt x="8975287" y="-61814"/>
                      <a:pt x="8796161" y="25278"/>
                      <a:pt x="8921574" y="0"/>
                    </a:cubicBezTo>
                    <a:cubicBezTo>
                      <a:pt x="9046987" y="-25278"/>
                      <a:pt x="9306618" y="41187"/>
                      <a:pt x="9605241" y="0"/>
                    </a:cubicBezTo>
                    <a:cubicBezTo>
                      <a:pt x="9607632" y="127199"/>
                      <a:pt x="9590649" y="425263"/>
                      <a:pt x="9605241" y="597410"/>
                    </a:cubicBezTo>
                    <a:cubicBezTo>
                      <a:pt x="9619833" y="769557"/>
                      <a:pt x="9557063" y="981243"/>
                      <a:pt x="9605241" y="1194820"/>
                    </a:cubicBezTo>
                    <a:cubicBezTo>
                      <a:pt x="9653419" y="1408397"/>
                      <a:pt x="9591349" y="1612299"/>
                      <a:pt x="9605241" y="1792230"/>
                    </a:cubicBezTo>
                    <a:cubicBezTo>
                      <a:pt x="9619133" y="1972161"/>
                      <a:pt x="9593076" y="2249599"/>
                      <a:pt x="9605241" y="2389640"/>
                    </a:cubicBezTo>
                    <a:cubicBezTo>
                      <a:pt x="9617406" y="2529681"/>
                      <a:pt x="9556744" y="2676589"/>
                      <a:pt x="9605241" y="2878431"/>
                    </a:cubicBezTo>
                    <a:cubicBezTo>
                      <a:pt x="9653738" y="3080273"/>
                      <a:pt x="9591341" y="3284947"/>
                      <a:pt x="9605241" y="3530151"/>
                    </a:cubicBezTo>
                    <a:cubicBezTo>
                      <a:pt x="9619141" y="3775355"/>
                      <a:pt x="9578406" y="3764302"/>
                      <a:pt x="9605241" y="3910321"/>
                    </a:cubicBezTo>
                    <a:cubicBezTo>
                      <a:pt x="9632076" y="4056340"/>
                      <a:pt x="9598577" y="4257045"/>
                      <a:pt x="9605241" y="4344801"/>
                    </a:cubicBezTo>
                    <a:cubicBezTo>
                      <a:pt x="9611905" y="4432557"/>
                      <a:pt x="9588121" y="4788827"/>
                      <a:pt x="9605241" y="4942211"/>
                    </a:cubicBezTo>
                    <a:cubicBezTo>
                      <a:pt x="9622361" y="5095595"/>
                      <a:pt x="9548709" y="5273325"/>
                      <a:pt x="9605241" y="5431001"/>
                    </a:cubicBezTo>
                    <a:cubicBezTo>
                      <a:pt x="9444782" y="5434415"/>
                      <a:pt x="9314300" y="5410307"/>
                      <a:pt x="9136279" y="5431001"/>
                    </a:cubicBezTo>
                    <a:cubicBezTo>
                      <a:pt x="8958258" y="5451695"/>
                      <a:pt x="8826025" y="5410146"/>
                      <a:pt x="8667317" y="5431001"/>
                    </a:cubicBezTo>
                    <a:cubicBezTo>
                      <a:pt x="8508609" y="5451856"/>
                      <a:pt x="8298436" y="5415799"/>
                      <a:pt x="8006251" y="5431001"/>
                    </a:cubicBezTo>
                    <a:cubicBezTo>
                      <a:pt x="7714066" y="5446203"/>
                      <a:pt x="7768023" y="5391818"/>
                      <a:pt x="7633342" y="5431001"/>
                    </a:cubicBezTo>
                    <a:cubicBezTo>
                      <a:pt x="7498661" y="5470184"/>
                      <a:pt x="7457691" y="5424671"/>
                      <a:pt x="7356485" y="5431001"/>
                    </a:cubicBezTo>
                    <a:cubicBezTo>
                      <a:pt x="7255279" y="5437331"/>
                      <a:pt x="6828950" y="5376524"/>
                      <a:pt x="6695418" y="5431001"/>
                    </a:cubicBezTo>
                    <a:cubicBezTo>
                      <a:pt x="6561886" y="5485478"/>
                      <a:pt x="6413682" y="5408351"/>
                      <a:pt x="6322509" y="5431001"/>
                    </a:cubicBezTo>
                    <a:cubicBezTo>
                      <a:pt x="6231336" y="5453651"/>
                      <a:pt x="5929331" y="5356596"/>
                      <a:pt x="5661442" y="5431001"/>
                    </a:cubicBezTo>
                    <a:cubicBezTo>
                      <a:pt x="5393553" y="5505406"/>
                      <a:pt x="5384094" y="5407514"/>
                      <a:pt x="5288533" y="5431001"/>
                    </a:cubicBezTo>
                    <a:cubicBezTo>
                      <a:pt x="5192972" y="5454488"/>
                      <a:pt x="5002289" y="5370481"/>
                      <a:pt x="4723519" y="5431001"/>
                    </a:cubicBezTo>
                    <a:cubicBezTo>
                      <a:pt x="4444749" y="5491521"/>
                      <a:pt x="4305289" y="5430967"/>
                      <a:pt x="4158504" y="5431001"/>
                    </a:cubicBezTo>
                    <a:cubicBezTo>
                      <a:pt x="4011720" y="5431035"/>
                      <a:pt x="3873105" y="5366845"/>
                      <a:pt x="3593490" y="5431001"/>
                    </a:cubicBezTo>
                    <a:cubicBezTo>
                      <a:pt x="3313875" y="5495157"/>
                      <a:pt x="3404327" y="5426406"/>
                      <a:pt x="3316633" y="5431001"/>
                    </a:cubicBezTo>
                    <a:cubicBezTo>
                      <a:pt x="3228939" y="5435596"/>
                      <a:pt x="2936948" y="5420057"/>
                      <a:pt x="2559514" y="5431001"/>
                    </a:cubicBezTo>
                    <a:cubicBezTo>
                      <a:pt x="2182080" y="5441945"/>
                      <a:pt x="2319996" y="5386619"/>
                      <a:pt x="2090552" y="5431001"/>
                    </a:cubicBezTo>
                    <a:cubicBezTo>
                      <a:pt x="1861108" y="5475383"/>
                      <a:pt x="1493902" y="5364844"/>
                      <a:pt x="1333433" y="5431001"/>
                    </a:cubicBezTo>
                    <a:cubicBezTo>
                      <a:pt x="1172964" y="5497158"/>
                      <a:pt x="1093253" y="5388581"/>
                      <a:pt x="960524" y="5431001"/>
                    </a:cubicBezTo>
                    <a:cubicBezTo>
                      <a:pt x="827795" y="5473421"/>
                      <a:pt x="259062" y="5325837"/>
                      <a:pt x="0" y="5431001"/>
                    </a:cubicBezTo>
                    <a:cubicBezTo>
                      <a:pt x="-16179" y="5258573"/>
                      <a:pt x="4154" y="5158362"/>
                      <a:pt x="0" y="5050831"/>
                    </a:cubicBezTo>
                    <a:cubicBezTo>
                      <a:pt x="-4154" y="4943300"/>
                      <a:pt x="20018" y="4748542"/>
                      <a:pt x="0" y="4616351"/>
                    </a:cubicBezTo>
                    <a:cubicBezTo>
                      <a:pt x="-20018" y="4484160"/>
                      <a:pt x="51636" y="4269987"/>
                      <a:pt x="0" y="4073251"/>
                    </a:cubicBezTo>
                    <a:cubicBezTo>
                      <a:pt x="-51636" y="3876515"/>
                      <a:pt x="23057" y="3706460"/>
                      <a:pt x="0" y="3584461"/>
                    </a:cubicBezTo>
                    <a:cubicBezTo>
                      <a:pt x="-23057" y="3462462"/>
                      <a:pt x="36336" y="3296880"/>
                      <a:pt x="0" y="3095671"/>
                    </a:cubicBezTo>
                    <a:cubicBezTo>
                      <a:pt x="-36336" y="2894462"/>
                      <a:pt x="19482" y="2808813"/>
                      <a:pt x="0" y="2715501"/>
                    </a:cubicBezTo>
                    <a:cubicBezTo>
                      <a:pt x="-19482" y="2622189"/>
                      <a:pt x="12390" y="2439387"/>
                      <a:pt x="0" y="2226710"/>
                    </a:cubicBezTo>
                    <a:cubicBezTo>
                      <a:pt x="-12390" y="2014033"/>
                      <a:pt x="34759" y="1985951"/>
                      <a:pt x="0" y="1846540"/>
                    </a:cubicBezTo>
                    <a:cubicBezTo>
                      <a:pt x="-34759" y="1707129"/>
                      <a:pt x="34642" y="1542884"/>
                      <a:pt x="0" y="1357750"/>
                    </a:cubicBezTo>
                    <a:cubicBezTo>
                      <a:pt x="-34642" y="1172616"/>
                      <a:pt x="38717" y="847830"/>
                      <a:pt x="0" y="706030"/>
                    </a:cubicBezTo>
                    <a:cubicBezTo>
                      <a:pt x="-38717" y="564230"/>
                      <a:pt x="37370" y="344947"/>
                      <a:pt x="0" y="0"/>
                    </a:cubicBezTo>
                    <a:close/>
                  </a:path>
                  <a:path w="9605241" h="5431001" stroke="0" extrusionOk="0">
                    <a:moveTo>
                      <a:pt x="0" y="0"/>
                    </a:moveTo>
                    <a:cubicBezTo>
                      <a:pt x="59537" y="-25793"/>
                      <a:pt x="211711" y="5382"/>
                      <a:pt x="276857" y="0"/>
                    </a:cubicBezTo>
                    <a:cubicBezTo>
                      <a:pt x="342003" y="-5382"/>
                      <a:pt x="565666" y="62593"/>
                      <a:pt x="841871" y="0"/>
                    </a:cubicBezTo>
                    <a:cubicBezTo>
                      <a:pt x="1118076" y="-62593"/>
                      <a:pt x="1379212" y="33066"/>
                      <a:pt x="1598990" y="0"/>
                    </a:cubicBezTo>
                    <a:cubicBezTo>
                      <a:pt x="1818768" y="-33066"/>
                      <a:pt x="1861648" y="29279"/>
                      <a:pt x="1971899" y="0"/>
                    </a:cubicBezTo>
                    <a:cubicBezTo>
                      <a:pt x="2082150" y="-29279"/>
                      <a:pt x="2330759" y="20539"/>
                      <a:pt x="2440861" y="0"/>
                    </a:cubicBezTo>
                    <a:cubicBezTo>
                      <a:pt x="2550963" y="-20539"/>
                      <a:pt x="2941570" y="4942"/>
                      <a:pt x="3101928" y="0"/>
                    </a:cubicBezTo>
                    <a:cubicBezTo>
                      <a:pt x="3262286" y="-4942"/>
                      <a:pt x="3596952" y="33426"/>
                      <a:pt x="3859047" y="0"/>
                    </a:cubicBezTo>
                    <a:cubicBezTo>
                      <a:pt x="4121142" y="-33426"/>
                      <a:pt x="4136059" y="23227"/>
                      <a:pt x="4231956" y="0"/>
                    </a:cubicBezTo>
                    <a:cubicBezTo>
                      <a:pt x="4327853" y="-23227"/>
                      <a:pt x="4434954" y="36419"/>
                      <a:pt x="4604866" y="0"/>
                    </a:cubicBezTo>
                    <a:cubicBezTo>
                      <a:pt x="4774778" y="-36419"/>
                      <a:pt x="4922272" y="10060"/>
                      <a:pt x="5073827" y="0"/>
                    </a:cubicBezTo>
                    <a:cubicBezTo>
                      <a:pt x="5225382" y="-10060"/>
                      <a:pt x="5407744" y="48304"/>
                      <a:pt x="5638841" y="0"/>
                    </a:cubicBezTo>
                    <a:cubicBezTo>
                      <a:pt x="5869938" y="-48304"/>
                      <a:pt x="5809398" y="26417"/>
                      <a:pt x="5915698" y="0"/>
                    </a:cubicBezTo>
                    <a:cubicBezTo>
                      <a:pt x="6021998" y="-26417"/>
                      <a:pt x="6216481" y="40782"/>
                      <a:pt x="6480713" y="0"/>
                    </a:cubicBezTo>
                    <a:cubicBezTo>
                      <a:pt x="6744945" y="-40782"/>
                      <a:pt x="6821947" y="10528"/>
                      <a:pt x="7045727" y="0"/>
                    </a:cubicBezTo>
                    <a:cubicBezTo>
                      <a:pt x="7269507" y="-10528"/>
                      <a:pt x="7536183" y="33437"/>
                      <a:pt x="7802846" y="0"/>
                    </a:cubicBezTo>
                    <a:cubicBezTo>
                      <a:pt x="8069509" y="-33437"/>
                      <a:pt x="8120893" y="54039"/>
                      <a:pt x="8271808" y="0"/>
                    </a:cubicBezTo>
                    <a:cubicBezTo>
                      <a:pt x="8422723" y="-54039"/>
                      <a:pt x="8561869" y="44655"/>
                      <a:pt x="8740769" y="0"/>
                    </a:cubicBezTo>
                    <a:cubicBezTo>
                      <a:pt x="8919669" y="-44655"/>
                      <a:pt x="8909472" y="31753"/>
                      <a:pt x="9017626" y="0"/>
                    </a:cubicBezTo>
                    <a:cubicBezTo>
                      <a:pt x="9125780" y="-31753"/>
                      <a:pt x="9338181" y="55967"/>
                      <a:pt x="9605241" y="0"/>
                    </a:cubicBezTo>
                    <a:cubicBezTo>
                      <a:pt x="9677581" y="281226"/>
                      <a:pt x="9533712" y="413638"/>
                      <a:pt x="9605241" y="651720"/>
                    </a:cubicBezTo>
                    <a:cubicBezTo>
                      <a:pt x="9676770" y="889802"/>
                      <a:pt x="9584903" y="952370"/>
                      <a:pt x="9605241" y="1086200"/>
                    </a:cubicBezTo>
                    <a:cubicBezTo>
                      <a:pt x="9625579" y="1220030"/>
                      <a:pt x="9589496" y="1478116"/>
                      <a:pt x="9605241" y="1629300"/>
                    </a:cubicBezTo>
                    <a:cubicBezTo>
                      <a:pt x="9620986" y="1780484"/>
                      <a:pt x="9597678" y="1824759"/>
                      <a:pt x="9605241" y="2009470"/>
                    </a:cubicBezTo>
                    <a:cubicBezTo>
                      <a:pt x="9612804" y="2194181"/>
                      <a:pt x="9604660" y="2304180"/>
                      <a:pt x="9605241" y="2552570"/>
                    </a:cubicBezTo>
                    <a:cubicBezTo>
                      <a:pt x="9605822" y="2800960"/>
                      <a:pt x="9564433" y="2858671"/>
                      <a:pt x="9605241" y="2987051"/>
                    </a:cubicBezTo>
                    <a:cubicBezTo>
                      <a:pt x="9646049" y="3115431"/>
                      <a:pt x="9561972" y="3272365"/>
                      <a:pt x="9605241" y="3421531"/>
                    </a:cubicBezTo>
                    <a:cubicBezTo>
                      <a:pt x="9648510" y="3570697"/>
                      <a:pt x="9556787" y="3855847"/>
                      <a:pt x="9605241" y="3964631"/>
                    </a:cubicBezTo>
                    <a:cubicBezTo>
                      <a:pt x="9653695" y="4073415"/>
                      <a:pt x="9565795" y="4246896"/>
                      <a:pt x="9605241" y="4344801"/>
                    </a:cubicBezTo>
                    <a:cubicBezTo>
                      <a:pt x="9644687" y="4442706"/>
                      <a:pt x="9603449" y="4614705"/>
                      <a:pt x="9605241" y="4833591"/>
                    </a:cubicBezTo>
                    <a:cubicBezTo>
                      <a:pt x="9607033" y="5052477"/>
                      <a:pt x="9598164" y="5140300"/>
                      <a:pt x="9605241" y="5431001"/>
                    </a:cubicBezTo>
                    <a:cubicBezTo>
                      <a:pt x="9362553" y="5435128"/>
                      <a:pt x="9033079" y="5355784"/>
                      <a:pt x="8848122" y="5431001"/>
                    </a:cubicBezTo>
                    <a:cubicBezTo>
                      <a:pt x="8663165" y="5506218"/>
                      <a:pt x="8551239" y="5422593"/>
                      <a:pt x="8475213" y="5431001"/>
                    </a:cubicBezTo>
                    <a:cubicBezTo>
                      <a:pt x="8399187" y="5439409"/>
                      <a:pt x="8003401" y="5400967"/>
                      <a:pt x="7814146" y="5431001"/>
                    </a:cubicBezTo>
                    <a:cubicBezTo>
                      <a:pt x="7624891" y="5461035"/>
                      <a:pt x="7465915" y="5428934"/>
                      <a:pt x="7249132" y="5431001"/>
                    </a:cubicBezTo>
                    <a:cubicBezTo>
                      <a:pt x="7032349" y="5433068"/>
                      <a:pt x="6963291" y="5410537"/>
                      <a:pt x="6876223" y="5431001"/>
                    </a:cubicBezTo>
                    <a:cubicBezTo>
                      <a:pt x="6789155" y="5451465"/>
                      <a:pt x="6552565" y="5424272"/>
                      <a:pt x="6407261" y="5431001"/>
                    </a:cubicBezTo>
                    <a:cubicBezTo>
                      <a:pt x="6261957" y="5437730"/>
                      <a:pt x="6128934" y="5417197"/>
                      <a:pt x="6034351" y="5431001"/>
                    </a:cubicBezTo>
                    <a:cubicBezTo>
                      <a:pt x="5939768" y="5444805"/>
                      <a:pt x="5559398" y="5405433"/>
                      <a:pt x="5373285" y="5431001"/>
                    </a:cubicBezTo>
                    <a:cubicBezTo>
                      <a:pt x="5187172" y="5456569"/>
                      <a:pt x="5154189" y="5417212"/>
                      <a:pt x="5000375" y="5431001"/>
                    </a:cubicBezTo>
                    <a:cubicBezTo>
                      <a:pt x="4846561" y="5444790"/>
                      <a:pt x="4749853" y="5400458"/>
                      <a:pt x="4531414" y="5431001"/>
                    </a:cubicBezTo>
                    <a:cubicBezTo>
                      <a:pt x="4312975" y="5461544"/>
                      <a:pt x="4273566" y="5427633"/>
                      <a:pt x="4158504" y="5431001"/>
                    </a:cubicBezTo>
                    <a:cubicBezTo>
                      <a:pt x="4043442" y="5434369"/>
                      <a:pt x="3978686" y="5423419"/>
                      <a:pt x="3881647" y="5431001"/>
                    </a:cubicBezTo>
                    <a:cubicBezTo>
                      <a:pt x="3784608" y="5438583"/>
                      <a:pt x="3710772" y="5406291"/>
                      <a:pt x="3604790" y="5431001"/>
                    </a:cubicBezTo>
                    <a:cubicBezTo>
                      <a:pt x="3498808" y="5455711"/>
                      <a:pt x="3464432" y="5425304"/>
                      <a:pt x="3327933" y="5431001"/>
                    </a:cubicBezTo>
                    <a:cubicBezTo>
                      <a:pt x="3191434" y="5436698"/>
                      <a:pt x="2971489" y="5356034"/>
                      <a:pt x="2666867" y="5431001"/>
                    </a:cubicBezTo>
                    <a:cubicBezTo>
                      <a:pt x="2362245" y="5505968"/>
                      <a:pt x="2348902" y="5377846"/>
                      <a:pt x="2101853" y="5431001"/>
                    </a:cubicBezTo>
                    <a:cubicBezTo>
                      <a:pt x="1854804" y="5484156"/>
                      <a:pt x="1681805" y="5366997"/>
                      <a:pt x="1536839" y="5431001"/>
                    </a:cubicBezTo>
                    <a:cubicBezTo>
                      <a:pt x="1391873" y="5495005"/>
                      <a:pt x="1205399" y="5391815"/>
                      <a:pt x="1067877" y="5431001"/>
                    </a:cubicBezTo>
                    <a:cubicBezTo>
                      <a:pt x="930355" y="5470187"/>
                      <a:pt x="700939" y="5383047"/>
                      <a:pt x="598915" y="5431001"/>
                    </a:cubicBezTo>
                    <a:cubicBezTo>
                      <a:pt x="496891" y="5478955"/>
                      <a:pt x="180137" y="5403650"/>
                      <a:pt x="0" y="5431001"/>
                    </a:cubicBezTo>
                    <a:cubicBezTo>
                      <a:pt x="-60411" y="5237091"/>
                      <a:pt x="30417" y="5043884"/>
                      <a:pt x="0" y="4887901"/>
                    </a:cubicBezTo>
                    <a:cubicBezTo>
                      <a:pt x="-30417" y="4731918"/>
                      <a:pt x="56617" y="4579919"/>
                      <a:pt x="0" y="4399111"/>
                    </a:cubicBezTo>
                    <a:cubicBezTo>
                      <a:pt x="-56617" y="4218303"/>
                      <a:pt x="43818" y="4151680"/>
                      <a:pt x="0" y="4018941"/>
                    </a:cubicBezTo>
                    <a:cubicBezTo>
                      <a:pt x="-43818" y="3886202"/>
                      <a:pt x="77026" y="3602860"/>
                      <a:pt x="0" y="3367221"/>
                    </a:cubicBezTo>
                    <a:cubicBezTo>
                      <a:pt x="-77026" y="3131582"/>
                      <a:pt x="52339" y="3059233"/>
                      <a:pt x="0" y="2878431"/>
                    </a:cubicBezTo>
                    <a:cubicBezTo>
                      <a:pt x="-52339" y="2697629"/>
                      <a:pt x="53591" y="2558752"/>
                      <a:pt x="0" y="2389640"/>
                    </a:cubicBezTo>
                    <a:cubicBezTo>
                      <a:pt x="-53591" y="2220528"/>
                      <a:pt x="20755" y="2124668"/>
                      <a:pt x="0" y="1900850"/>
                    </a:cubicBezTo>
                    <a:cubicBezTo>
                      <a:pt x="-20755" y="1677032"/>
                      <a:pt x="14727" y="1605145"/>
                      <a:pt x="0" y="1357750"/>
                    </a:cubicBezTo>
                    <a:cubicBezTo>
                      <a:pt x="-14727" y="1110355"/>
                      <a:pt x="7640" y="1106058"/>
                      <a:pt x="0" y="868960"/>
                    </a:cubicBezTo>
                    <a:cubicBezTo>
                      <a:pt x="-7640" y="631862"/>
                      <a:pt x="58392" y="253247"/>
                      <a:pt x="0" y="0"/>
                    </a:cubicBezTo>
                    <a:close/>
                  </a:path>
                </a:pathLst>
              </a:custGeom>
              <a:ln>
                <a:noFill/>
                <a:extLst>
                  <a:ext uri="{C807C97D-BFC1-408E-A445-0C87EB9F89A2}">
                    <ask:lineSketchStyleProps xmlns:ask="http://schemas.microsoft.com/office/drawing/2018/sketchyshapes" sd="80236077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</p:pic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A6BE1765-70A7-ED21-8171-BAF06D7219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19484" y="4834341"/>
                <a:ext cx="7429882" cy="1847945"/>
              </a:xfrm>
              <a:custGeom>
                <a:avLst/>
                <a:gdLst>
                  <a:gd name="connsiteX0" fmla="*/ 0 w 7429882"/>
                  <a:gd name="connsiteY0" fmla="*/ 0 h 1847945"/>
                  <a:gd name="connsiteX1" fmla="*/ 348633 w 7429882"/>
                  <a:gd name="connsiteY1" fmla="*/ 0 h 1847945"/>
                  <a:gd name="connsiteX2" fmla="*/ 1068760 w 7429882"/>
                  <a:gd name="connsiteY2" fmla="*/ 0 h 1847945"/>
                  <a:gd name="connsiteX3" fmla="*/ 1565991 w 7429882"/>
                  <a:gd name="connsiteY3" fmla="*/ 0 h 1847945"/>
                  <a:gd name="connsiteX4" fmla="*/ 1988922 w 7429882"/>
                  <a:gd name="connsiteY4" fmla="*/ 0 h 1847945"/>
                  <a:gd name="connsiteX5" fmla="*/ 2411854 w 7429882"/>
                  <a:gd name="connsiteY5" fmla="*/ 0 h 1847945"/>
                  <a:gd name="connsiteX6" fmla="*/ 2983383 w 7429882"/>
                  <a:gd name="connsiteY6" fmla="*/ 0 h 1847945"/>
                  <a:gd name="connsiteX7" fmla="*/ 3703510 w 7429882"/>
                  <a:gd name="connsiteY7" fmla="*/ 0 h 1847945"/>
                  <a:gd name="connsiteX8" fmla="*/ 4349339 w 7429882"/>
                  <a:gd name="connsiteY8" fmla="*/ 0 h 1847945"/>
                  <a:gd name="connsiteX9" fmla="*/ 4846569 w 7429882"/>
                  <a:gd name="connsiteY9" fmla="*/ 0 h 1847945"/>
                  <a:gd name="connsiteX10" fmla="*/ 5343800 w 7429882"/>
                  <a:gd name="connsiteY10" fmla="*/ 0 h 1847945"/>
                  <a:gd name="connsiteX11" fmla="*/ 5766731 w 7429882"/>
                  <a:gd name="connsiteY11" fmla="*/ 0 h 1847945"/>
                  <a:gd name="connsiteX12" fmla="*/ 6189663 w 7429882"/>
                  <a:gd name="connsiteY12" fmla="*/ 0 h 1847945"/>
                  <a:gd name="connsiteX13" fmla="*/ 6761193 w 7429882"/>
                  <a:gd name="connsiteY13" fmla="*/ 0 h 1847945"/>
                  <a:gd name="connsiteX14" fmla="*/ 7429882 w 7429882"/>
                  <a:gd name="connsiteY14" fmla="*/ 0 h 1847945"/>
                  <a:gd name="connsiteX15" fmla="*/ 7429882 w 7429882"/>
                  <a:gd name="connsiteY15" fmla="*/ 443507 h 1847945"/>
                  <a:gd name="connsiteX16" fmla="*/ 7429882 w 7429882"/>
                  <a:gd name="connsiteY16" fmla="*/ 887014 h 1847945"/>
                  <a:gd name="connsiteX17" fmla="*/ 7429882 w 7429882"/>
                  <a:gd name="connsiteY17" fmla="*/ 1293562 h 1847945"/>
                  <a:gd name="connsiteX18" fmla="*/ 7429882 w 7429882"/>
                  <a:gd name="connsiteY18" fmla="*/ 1847945 h 1847945"/>
                  <a:gd name="connsiteX19" fmla="*/ 6858353 w 7429882"/>
                  <a:gd name="connsiteY19" fmla="*/ 1847945 h 1847945"/>
                  <a:gd name="connsiteX20" fmla="*/ 6509720 w 7429882"/>
                  <a:gd name="connsiteY20" fmla="*/ 1847945 h 1847945"/>
                  <a:gd name="connsiteX21" fmla="*/ 6086788 w 7429882"/>
                  <a:gd name="connsiteY21" fmla="*/ 1847945 h 1847945"/>
                  <a:gd name="connsiteX22" fmla="*/ 5440960 w 7429882"/>
                  <a:gd name="connsiteY22" fmla="*/ 1847945 h 1847945"/>
                  <a:gd name="connsiteX23" fmla="*/ 4795132 w 7429882"/>
                  <a:gd name="connsiteY23" fmla="*/ 1847945 h 1847945"/>
                  <a:gd name="connsiteX24" fmla="*/ 4075005 w 7429882"/>
                  <a:gd name="connsiteY24" fmla="*/ 1847945 h 1847945"/>
                  <a:gd name="connsiteX25" fmla="*/ 3429176 w 7429882"/>
                  <a:gd name="connsiteY25" fmla="*/ 1847945 h 1847945"/>
                  <a:gd name="connsiteX26" fmla="*/ 2857647 w 7429882"/>
                  <a:gd name="connsiteY26" fmla="*/ 1847945 h 1847945"/>
                  <a:gd name="connsiteX27" fmla="*/ 2509014 w 7429882"/>
                  <a:gd name="connsiteY27" fmla="*/ 1847945 h 1847945"/>
                  <a:gd name="connsiteX28" fmla="*/ 1788887 w 7429882"/>
                  <a:gd name="connsiteY28" fmla="*/ 1847945 h 1847945"/>
                  <a:gd name="connsiteX29" fmla="*/ 1440254 w 7429882"/>
                  <a:gd name="connsiteY29" fmla="*/ 1847945 h 1847945"/>
                  <a:gd name="connsiteX30" fmla="*/ 720127 w 7429882"/>
                  <a:gd name="connsiteY30" fmla="*/ 1847945 h 1847945"/>
                  <a:gd name="connsiteX31" fmla="*/ 0 w 7429882"/>
                  <a:gd name="connsiteY31" fmla="*/ 1847945 h 1847945"/>
                  <a:gd name="connsiteX32" fmla="*/ 0 w 7429882"/>
                  <a:gd name="connsiteY32" fmla="*/ 1367479 h 1847945"/>
                  <a:gd name="connsiteX33" fmla="*/ 0 w 7429882"/>
                  <a:gd name="connsiteY33" fmla="*/ 923973 h 1847945"/>
                  <a:gd name="connsiteX34" fmla="*/ 0 w 7429882"/>
                  <a:gd name="connsiteY34" fmla="*/ 498945 h 1847945"/>
                  <a:gd name="connsiteX35" fmla="*/ 0 w 7429882"/>
                  <a:gd name="connsiteY35" fmla="*/ 0 h 184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429882" h="1847945" fill="none" extrusionOk="0">
                    <a:moveTo>
                      <a:pt x="0" y="0"/>
                    </a:moveTo>
                    <a:cubicBezTo>
                      <a:pt x="83196" y="-27084"/>
                      <a:pt x="266658" y="13182"/>
                      <a:pt x="348633" y="0"/>
                    </a:cubicBezTo>
                    <a:cubicBezTo>
                      <a:pt x="430608" y="-13182"/>
                      <a:pt x="820766" y="78804"/>
                      <a:pt x="1068760" y="0"/>
                    </a:cubicBezTo>
                    <a:cubicBezTo>
                      <a:pt x="1316754" y="-78804"/>
                      <a:pt x="1322753" y="10951"/>
                      <a:pt x="1565991" y="0"/>
                    </a:cubicBezTo>
                    <a:cubicBezTo>
                      <a:pt x="1809229" y="-10951"/>
                      <a:pt x="1802656" y="41811"/>
                      <a:pt x="1988922" y="0"/>
                    </a:cubicBezTo>
                    <a:cubicBezTo>
                      <a:pt x="2175188" y="-41811"/>
                      <a:pt x="2297618" y="40140"/>
                      <a:pt x="2411854" y="0"/>
                    </a:cubicBezTo>
                    <a:cubicBezTo>
                      <a:pt x="2526090" y="-40140"/>
                      <a:pt x="2819624" y="64015"/>
                      <a:pt x="2983383" y="0"/>
                    </a:cubicBezTo>
                    <a:cubicBezTo>
                      <a:pt x="3147142" y="-64015"/>
                      <a:pt x="3527148" y="7788"/>
                      <a:pt x="3703510" y="0"/>
                    </a:cubicBezTo>
                    <a:cubicBezTo>
                      <a:pt x="3879872" y="-7788"/>
                      <a:pt x="4089744" y="10764"/>
                      <a:pt x="4349339" y="0"/>
                    </a:cubicBezTo>
                    <a:cubicBezTo>
                      <a:pt x="4608934" y="-10764"/>
                      <a:pt x="4687818" y="44402"/>
                      <a:pt x="4846569" y="0"/>
                    </a:cubicBezTo>
                    <a:cubicBezTo>
                      <a:pt x="5005320" y="-44402"/>
                      <a:pt x="5167754" y="51503"/>
                      <a:pt x="5343800" y="0"/>
                    </a:cubicBezTo>
                    <a:cubicBezTo>
                      <a:pt x="5519846" y="-51503"/>
                      <a:pt x="5675777" y="4006"/>
                      <a:pt x="5766731" y="0"/>
                    </a:cubicBezTo>
                    <a:cubicBezTo>
                      <a:pt x="5857685" y="-4006"/>
                      <a:pt x="6043831" y="44226"/>
                      <a:pt x="6189663" y="0"/>
                    </a:cubicBezTo>
                    <a:cubicBezTo>
                      <a:pt x="6335495" y="-44226"/>
                      <a:pt x="6589932" y="12400"/>
                      <a:pt x="6761193" y="0"/>
                    </a:cubicBezTo>
                    <a:cubicBezTo>
                      <a:pt x="6932454" y="-12400"/>
                      <a:pt x="7152441" y="76779"/>
                      <a:pt x="7429882" y="0"/>
                    </a:cubicBezTo>
                    <a:cubicBezTo>
                      <a:pt x="7445069" y="118567"/>
                      <a:pt x="7422071" y="280104"/>
                      <a:pt x="7429882" y="443507"/>
                    </a:cubicBezTo>
                    <a:cubicBezTo>
                      <a:pt x="7437693" y="606910"/>
                      <a:pt x="7381387" y="683039"/>
                      <a:pt x="7429882" y="887014"/>
                    </a:cubicBezTo>
                    <a:cubicBezTo>
                      <a:pt x="7478377" y="1090989"/>
                      <a:pt x="7424295" y="1187316"/>
                      <a:pt x="7429882" y="1293562"/>
                    </a:cubicBezTo>
                    <a:cubicBezTo>
                      <a:pt x="7435469" y="1399808"/>
                      <a:pt x="7414524" y="1598312"/>
                      <a:pt x="7429882" y="1847945"/>
                    </a:cubicBezTo>
                    <a:cubicBezTo>
                      <a:pt x="7235670" y="1880217"/>
                      <a:pt x="7059793" y="1800978"/>
                      <a:pt x="6858353" y="1847945"/>
                    </a:cubicBezTo>
                    <a:cubicBezTo>
                      <a:pt x="6656913" y="1894912"/>
                      <a:pt x="6622390" y="1829001"/>
                      <a:pt x="6509720" y="1847945"/>
                    </a:cubicBezTo>
                    <a:cubicBezTo>
                      <a:pt x="6397050" y="1866889"/>
                      <a:pt x="6267545" y="1818150"/>
                      <a:pt x="6086788" y="1847945"/>
                    </a:cubicBezTo>
                    <a:cubicBezTo>
                      <a:pt x="5906031" y="1877740"/>
                      <a:pt x="5661764" y="1803869"/>
                      <a:pt x="5440960" y="1847945"/>
                    </a:cubicBezTo>
                    <a:cubicBezTo>
                      <a:pt x="5220156" y="1892021"/>
                      <a:pt x="5015641" y="1790177"/>
                      <a:pt x="4795132" y="1847945"/>
                    </a:cubicBezTo>
                    <a:cubicBezTo>
                      <a:pt x="4574623" y="1905713"/>
                      <a:pt x="4415480" y="1775600"/>
                      <a:pt x="4075005" y="1847945"/>
                    </a:cubicBezTo>
                    <a:cubicBezTo>
                      <a:pt x="3734530" y="1920290"/>
                      <a:pt x="3599670" y="1790084"/>
                      <a:pt x="3429176" y="1847945"/>
                    </a:cubicBezTo>
                    <a:cubicBezTo>
                      <a:pt x="3258682" y="1905806"/>
                      <a:pt x="3119656" y="1789588"/>
                      <a:pt x="2857647" y="1847945"/>
                    </a:cubicBezTo>
                    <a:cubicBezTo>
                      <a:pt x="2595638" y="1906302"/>
                      <a:pt x="2654869" y="1819068"/>
                      <a:pt x="2509014" y="1847945"/>
                    </a:cubicBezTo>
                    <a:cubicBezTo>
                      <a:pt x="2363159" y="1876822"/>
                      <a:pt x="2095264" y="1824661"/>
                      <a:pt x="1788887" y="1847945"/>
                    </a:cubicBezTo>
                    <a:cubicBezTo>
                      <a:pt x="1482510" y="1871229"/>
                      <a:pt x="1577350" y="1844118"/>
                      <a:pt x="1440254" y="1847945"/>
                    </a:cubicBezTo>
                    <a:cubicBezTo>
                      <a:pt x="1303158" y="1851772"/>
                      <a:pt x="904289" y="1822251"/>
                      <a:pt x="720127" y="1847945"/>
                    </a:cubicBezTo>
                    <a:cubicBezTo>
                      <a:pt x="535965" y="1873639"/>
                      <a:pt x="262760" y="1847520"/>
                      <a:pt x="0" y="1847945"/>
                    </a:cubicBezTo>
                    <a:cubicBezTo>
                      <a:pt x="-52806" y="1660399"/>
                      <a:pt x="18781" y="1564897"/>
                      <a:pt x="0" y="1367479"/>
                    </a:cubicBezTo>
                    <a:cubicBezTo>
                      <a:pt x="-18781" y="1170061"/>
                      <a:pt x="14279" y="1066411"/>
                      <a:pt x="0" y="923973"/>
                    </a:cubicBezTo>
                    <a:cubicBezTo>
                      <a:pt x="-14279" y="781535"/>
                      <a:pt x="714" y="653007"/>
                      <a:pt x="0" y="498945"/>
                    </a:cubicBezTo>
                    <a:cubicBezTo>
                      <a:pt x="-714" y="344883"/>
                      <a:pt x="52773" y="113455"/>
                      <a:pt x="0" y="0"/>
                    </a:cubicBezTo>
                    <a:close/>
                  </a:path>
                  <a:path w="7429882" h="1847945" stroke="0" extrusionOk="0">
                    <a:moveTo>
                      <a:pt x="0" y="0"/>
                    </a:moveTo>
                    <a:cubicBezTo>
                      <a:pt x="131816" y="-14878"/>
                      <a:pt x="414928" y="42043"/>
                      <a:pt x="571529" y="0"/>
                    </a:cubicBezTo>
                    <a:cubicBezTo>
                      <a:pt x="728130" y="-42043"/>
                      <a:pt x="1024904" y="49951"/>
                      <a:pt x="1143059" y="0"/>
                    </a:cubicBezTo>
                    <a:cubicBezTo>
                      <a:pt x="1261214" y="-49951"/>
                      <a:pt x="1400754" y="30427"/>
                      <a:pt x="1565991" y="0"/>
                    </a:cubicBezTo>
                    <a:cubicBezTo>
                      <a:pt x="1731228" y="-30427"/>
                      <a:pt x="1907115" y="12290"/>
                      <a:pt x="2063221" y="0"/>
                    </a:cubicBezTo>
                    <a:cubicBezTo>
                      <a:pt x="2219327" y="-12290"/>
                      <a:pt x="2363660" y="16127"/>
                      <a:pt x="2486153" y="0"/>
                    </a:cubicBezTo>
                    <a:cubicBezTo>
                      <a:pt x="2608646" y="-16127"/>
                      <a:pt x="2743458" y="19010"/>
                      <a:pt x="2834786" y="0"/>
                    </a:cubicBezTo>
                    <a:cubicBezTo>
                      <a:pt x="2926114" y="-19010"/>
                      <a:pt x="3317349" y="20212"/>
                      <a:pt x="3480614" y="0"/>
                    </a:cubicBezTo>
                    <a:cubicBezTo>
                      <a:pt x="3643879" y="-20212"/>
                      <a:pt x="3835690" y="50244"/>
                      <a:pt x="4052143" y="0"/>
                    </a:cubicBezTo>
                    <a:cubicBezTo>
                      <a:pt x="4268596" y="-50244"/>
                      <a:pt x="4619695" y="18466"/>
                      <a:pt x="4772270" y="0"/>
                    </a:cubicBezTo>
                    <a:cubicBezTo>
                      <a:pt x="4924845" y="-18466"/>
                      <a:pt x="5134560" y="48973"/>
                      <a:pt x="5343800" y="0"/>
                    </a:cubicBezTo>
                    <a:cubicBezTo>
                      <a:pt x="5553040" y="-48973"/>
                      <a:pt x="5911419" y="23686"/>
                      <a:pt x="6063927" y="0"/>
                    </a:cubicBezTo>
                    <a:cubicBezTo>
                      <a:pt x="6216435" y="-23686"/>
                      <a:pt x="6409914" y="64602"/>
                      <a:pt x="6635456" y="0"/>
                    </a:cubicBezTo>
                    <a:cubicBezTo>
                      <a:pt x="6860998" y="-64602"/>
                      <a:pt x="7184986" y="86971"/>
                      <a:pt x="7429882" y="0"/>
                    </a:cubicBezTo>
                    <a:cubicBezTo>
                      <a:pt x="7476351" y="164133"/>
                      <a:pt x="7399266" y="316471"/>
                      <a:pt x="7429882" y="498945"/>
                    </a:cubicBezTo>
                    <a:cubicBezTo>
                      <a:pt x="7460498" y="681420"/>
                      <a:pt x="7387718" y="741186"/>
                      <a:pt x="7429882" y="960931"/>
                    </a:cubicBezTo>
                    <a:cubicBezTo>
                      <a:pt x="7472046" y="1180676"/>
                      <a:pt x="7423005" y="1539876"/>
                      <a:pt x="7429882" y="1847945"/>
                    </a:cubicBezTo>
                    <a:cubicBezTo>
                      <a:pt x="7235980" y="1866297"/>
                      <a:pt x="7142364" y="1792743"/>
                      <a:pt x="6932651" y="1847945"/>
                    </a:cubicBezTo>
                    <a:cubicBezTo>
                      <a:pt x="6722938" y="1903147"/>
                      <a:pt x="6552179" y="1845966"/>
                      <a:pt x="6286823" y="1847945"/>
                    </a:cubicBezTo>
                    <a:cubicBezTo>
                      <a:pt x="6021467" y="1849924"/>
                      <a:pt x="5923359" y="1833574"/>
                      <a:pt x="5640995" y="1847945"/>
                    </a:cubicBezTo>
                    <a:cubicBezTo>
                      <a:pt x="5358631" y="1862316"/>
                      <a:pt x="5207654" y="1813394"/>
                      <a:pt x="5069466" y="1847945"/>
                    </a:cubicBezTo>
                    <a:cubicBezTo>
                      <a:pt x="4931278" y="1882496"/>
                      <a:pt x="4693553" y="1825389"/>
                      <a:pt x="4572235" y="1847945"/>
                    </a:cubicBezTo>
                    <a:cubicBezTo>
                      <a:pt x="4450917" y="1870501"/>
                      <a:pt x="4177649" y="1791399"/>
                      <a:pt x="4075005" y="1847945"/>
                    </a:cubicBezTo>
                    <a:cubicBezTo>
                      <a:pt x="3972361" y="1904491"/>
                      <a:pt x="3738746" y="1813536"/>
                      <a:pt x="3652073" y="1847945"/>
                    </a:cubicBezTo>
                    <a:cubicBezTo>
                      <a:pt x="3565400" y="1882354"/>
                      <a:pt x="3156551" y="1813190"/>
                      <a:pt x="2931946" y="1847945"/>
                    </a:cubicBezTo>
                    <a:cubicBezTo>
                      <a:pt x="2707341" y="1882700"/>
                      <a:pt x="2735783" y="1839762"/>
                      <a:pt x="2583313" y="1847945"/>
                    </a:cubicBezTo>
                    <a:cubicBezTo>
                      <a:pt x="2430843" y="1856128"/>
                      <a:pt x="2359374" y="1827283"/>
                      <a:pt x="2160381" y="1847945"/>
                    </a:cubicBezTo>
                    <a:cubicBezTo>
                      <a:pt x="1961388" y="1868607"/>
                      <a:pt x="1806781" y="1820398"/>
                      <a:pt x="1588852" y="1847945"/>
                    </a:cubicBezTo>
                    <a:cubicBezTo>
                      <a:pt x="1370923" y="1875492"/>
                      <a:pt x="1058010" y="1846946"/>
                      <a:pt x="868725" y="1847945"/>
                    </a:cubicBezTo>
                    <a:cubicBezTo>
                      <a:pt x="679440" y="1848944"/>
                      <a:pt x="329197" y="1832646"/>
                      <a:pt x="0" y="1847945"/>
                    </a:cubicBezTo>
                    <a:cubicBezTo>
                      <a:pt x="-28540" y="1717889"/>
                      <a:pt x="17555" y="1519388"/>
                      <a:pt x="0" y="1422918"/>
                    </a:cubicBezTo>
                    <a:cubicBezTo>
                      <a:pt x="-17555" y="1326448"/>
                      <a:pt x="9739" y="1171969"/>
                      <a:pt x="0" y="1016370"/>
                    </a:cubicBezTo>
                    <a:cubicBezTo>
                      <a:pt x="-9739" y="860771"/>
                      <a:pt x="49800" y="729107"/>
                      <a:pt x="0" y="572863"/>
                    </a:cubicBezTo>
                    <a:cubicBezTo>
                      <a:pt x="-49800" y="416619"/>
                      <a:pt x="48966" y="176547"/>
                      <a:pt x="0" y="0"/>
                    </a:cubicBezTo>
                    <a:close/>
                  </a:path>
                </a:pathLst>
              </a:custGeom>
              <a:ln>
                <a:noFill/>
                <a:extLst>
                  <a:ext uri="{C807C97D-BFC1-408E-A445-0C87EB9F89A2}">
                    <ask:lineSketchStyleProps xmlns:ask="http://schemas.microsoft.com/office/drawing/2018/sketchyshapes" sd="385133551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741C19-7A4C-612F-A0BD-BD3F7C28ECD9}"/>
                </a:ext>
              </a:extLst>
            </p:cNvPr>
            <p:cNvSpPr/>
            <p:nvPr/>
          </p:nvSpPr>
          <p:spPr>
            <a:xfrm>
              <a:off x="1999352" y="175714"/>
              <a:ext cx="9567711" cy="6506572"/>
            </a:xfrm>
            <a:custGeom>
              <a:avLst/>
              <a:gdLst>
                <a:gd name="connsiteX0" fmla="*/ 0 w 9567711"/>
                <a:gd name="connsiteY0" fmla="*/ 0 h 6506572"/>
                <a:gd name="connsiteX1" fmla="*/ 597982 w 9567711"/>
                <a:gd name="connsiteY1" fmla="*/ 0 h 6506572"/>
                <a:gd name="connsiteX2" fmla="*/ 908933 w 9567711"/>
                <a:gd name="connsiteY2" fmla="*/ 0 h 6506572"/>
                <a:gd name="connsiteX3" fmla="*/ 1219883 w 9567711"/>
                <a:gd name="connsiteY3" fmla="*/ 0 h 6506572"/>
                <a:gd name="connsiteX4" fmla="*/ 2009219 w 9567711"/>
                <a:gd name="connsiteY4" fmla="*/ 0 h 6506572"/>
                <a:gd name="connsiteX5" fmla="*/ 2320170 w 9567711"/>
                <a:gd name="connsiteY5" fmla="*/ 0 h 6506572"/>
                <a:gd name="connsiteX6" fmla="*/ 2631121 w 9567711"/>
                <a:gd name="connsiteY6" fmla="*/ 0 h 6506572"/>
                <a:gd name="connsiteX7" fmla="*/ 2942071 w 9567711"/>
                <a:gd name="connsiteY7" fmla="*/ 0 h 6506572"/>
                <a:gd name="connsiteX8" fmla="*/ 3253022 w 9567711"/>
                <a:gd name="connsiteY8" fmla="*/ 0 h 6506572"/>
                <a:gd name="connsiteX9" fmla="*/ 3659649 w 9567711"/>
                <a:gd name="connsiteY9" fmla="*/ 0 h 6506572"/>
                <a:gd name="connsiteX10" fmla="*/ 4161954 w 9567711"/>
                <a:gd name="connsiteY10" fmla="*/ 0 h 6506572"/>
                <a:gd name="connsiteX11" fmla="*/ 4472905 w 9567711"/>
                <a:gd name="connsiteY11" fmla="*/ 0 h 6506572"/>
                <a:gd name="connsiteX12" fmla="*/ 5070887 w 9567711"/>
                <a:gd name="connsiteY12" fmla="*/ 0 h 6506572"/>
                <a:gd name="connsiteX13" fmla="*/ 5860223 w 9567711"/>
                <a:gd name="connsiteY13" fmla="*/ 0 h 6506572"/>
                <a:gd name="connsiteX14" fmla="*/ 6266851 w 9567711"/>
                <a:gd name="connsiteY14" fmla="*/ 0 h 6506572"/>
                <a:gd name="connsiteX15" fmla="*/ 6864833 w 9567711"/>
                <a:gd name="connsiteY15" fmla="*/ 0 h 6506572"/>
                <a:gd name="connsiteX16" fmla="*/ 7558492 w 9567711"/>
                <a:gd name="connsiteY16" fmla="*/ 0 h 6506572"/>
                <a:gd name="connsiteX17" fmla="*/ 7965119 w 9567711"/>
                <a:gd name="connsiteY17" fmla="*/ 0 h 6506572"/>
                <a:gd name="connsiteX18" fmla="*/ 8563101 w 9567711"/>
                <a:gd name="connsiteY18" fmla="*/ 0 h 6506572"/>
                <a:gd name="connsiteX19" fmla="*/ 8874052 w 9567711"/>
                <a:gd name="connsiteY19" fmla="*/ 0 h 6506572"/>
                <a:gd name="connsiteX20" fmla="*/ 9567711 w 9567711"/>
                <a:gd name="connsiteY20" fmla="*/ 0 h 6506572"/>
                <a:gd name="connsiteX21" fmla="*/ 9567711 w 9567711"/>
                <a:gd name="connsiteY21" fmla="*/ 656572 h 6506572"/>
                <a:gd name="connsiteX22" fmla="*/ 9567711 w 9567711"/>
                <a:gd name="connsiteY22" fmla="*/ 1248079 h 6506572"/>
                <a:gd name="connsiteX23" fmla="*/ 9567711 w 9567711"/>
                <a:gd name="connsiteY23" fmla="*/ 1839585 h 6506572"/>
                <a:gd name="connsiteX24" fmla="*/ 9567711 w 9567711"/>
                <a:gd name="connsiteY24" fmla="*/ 2366026 h 6506572"/>
                <a:gd name="connsiteX25" fmla="*/ 9567711 w 9567711"/>
                <a:gd name="connsiteY25" fmla="*/ 2827401 h 6506572"/>
                <a:gd name="connsiteX26" fmla="*/ 9567711 w 9567711"/>
                <a:gd name="connsiteY26" fmla="*/ 3223711 h 6506572"/>
                <a:gd name="connsiteX27" fmla="*/ 9567711 w 9567711"/>
                <a:gd name="connsiteY27" fmla="*/ 3750151 h 6506572"/>
                <a:gd name="connsiteX28" fmla="*/ 9567711 w 9567711"/>
                <a:gd name="connsiteY28" fmla="*/ 4471789 h 6506572"/>
                <a:gd name="connsiteX29" fmla="*/ 9567711 w 9567711"/>
                <a:gd name="connsiteY29" fmla="*/ 4998230 h 6506572"/>
                <a:gd name="connsiteX30" fmla="*/ 9567711 w 9567711"/>
                <a:gd name="connsiteY30" fmla="*/ 5524671 h 6506572"/>
                <a:gd name="connsiteX31" fmla="*/ 9567711 w 9567711"/>
                <a:gd name="connsiteY31" fmla="*/ 6506572 h 6506572"/>
                <a:gd name="connsiteX32" fmla="*/ 8874052 w 9567711"/>
                <a:gd name="connsiteY32" fmla="*/ 6506572 h 6506572"/>
                <a:gd name="connsiteX33" fmla="*/ 8467424 w 9567711"/>
                <a:gd name="connsiteY33" fmla="*/ 6506572 h 6506572"/>
                <a:gd name="connsiteX34" fmla="*/ 8060797 w 9567711"/>
                <a:gd name="connsiteY34" fmla="*/ 6506572 h 6506572"/>
                <a:gd name="connsiteX35" fmla="*/ 7749846 w 9567711"/>
                <a:gd name="connsiteY35" fmla="*/ 6506572 h 6506572"/>
                <a:gd name="connsiteX36" fmla="*/ 7056187 w 9567711"/>
                <a:gd name="connsiteY36" fmla="*/ 6506572 h 6506572"/>
                <a:gd name="connsiteX37" fmla="*/ 6458205 w 9567711"/>
                <a:gd name="connsiteY37" fmla="*/ 6506572 h 6506572"/>
                <a:gd name="connsiteX38" fmla="*/ 5764546 w 9567711"/>
                <a:gd name="connsiteY38" fmla="*/ 6506572 h 6506572"/>
                <a:gd name="connsiteX39" fmla="*/ 5070887 w 9567711"/>
                <a:gd name="connsiteY39" fmla="*/ 6506572 h 6506572"/>
                <a:gd name="connsiteX40" fmla="*/ 4759936 w 9567711"/>
                <a:gd name="connsiteY40" fmla="*/ 6506572 h 6506572"/>
                <a:gd name="connsiteX41" fmla="*/ 3970600 w 9567711"/>
                <a:gd name="connsiteY41" fmla="*/ 6506572 h 6506572"/>
                <a:gd name="connsiteX42" fmla="*/ 3563972 w 9567711"/>
                <a:gd name="connsiteY42" fmla="*/ 6506572 h 6506572"/>
                <a:gd name="connsiteX43" fmla="*/ 2774636 w 9567711"/>
                <a:gd name="connsiteY43" fmla="*/ 6506572 h 6506572"/>
                <a:gd name="connsiteX44" fmla="*/ 2272331 w 9567711"/>
                <a:gd name="connsiteY44" fmla="*/ 6506572 h 6506572"/>
                <a:gd name="connsiteX45" fmla="*/ 1770027 w 9567711"/>
                <a:gd name="connsiteY45" fmla="*/ 6506572 h 6506572"/>
                <a:gd name="connsiteX46" fmla="*/ 1459076 w 9567711"/>
                <a:gd name="connsiteY46" fmla="*/ 6506572 h 6506572"/>
                <a:gd name="connsiteX47" fmla="*/ 956771 w 9567711"/>
                <a:gd name="connsiteY47" fmla="*/ 6506572 h 6506572"/>
                <a:gd name="connsiteX48" fmla="*/ 0 w 9567711"/>
                <a:gd name="connsiteY48" fmla="*/ 6506572 h 6506572"/>
                <a:gd name="connsiteX49" fmla="*/ 0 w 9567711"/>
                <a:gd name="connsiteY49" fmla="*/ 5784934 h 6506572"/>
                <a:gd name="connsiteX50" fmla="*/ 0 w 9567711"/>
                <a:gd name="connsiteY50" fmla="*/ 5128362 h 6506572"/>
                <a:gd name="connsiteX51" fmla="*/ 0 w 9567711"/>
                <a:gd name="connsiteY51" fmla="*/ 4471789 h 6506572"/>
                <a:gd name="connsiteX52" fmla="*/ 0 w 9567711"/>
                <a:gd name="connsiteY52" fmla="*/ 4010414 h 6506572"/>
                <a:gd name="connsiteX53" fmla="*/ 0 w 9567711"/>
                <a:gd name="connsiteY53" fmla="*/ 3288776 h 6506572"/>
                <a:gd name="connsiteX54" fmla="*/ 0 w 9567711"/>
                <a:gd name="connsiteY54" fmla="*/ 2567138 h 6506572"/>
                <a:gd name="connsiteX55" fmla="*/ 0 w 9567711"/>
                <a:gd name="connsiteY55" fmla="*/ 2170829 h 6506572"/>
                <a:gd name="connsiteX56" fmla="*/ 0 w 9567711"/>
                <a:gd name="connsiteY56" fmla="*/ 1644388 h 6506572"/>
                <a:gd name="connsiteX57" fmla="*/ 0 w 9567711"/>
                <a:gd name="connsiteY57" fmla="*/ 1183013 h 6506572"/>
                <a:gd name="connsiteX58" fmla="*/ 0 w 9567711"/>
                <a:gd name="connsiteY58" fmla="*/ 0 h 6506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9567711" h="6506572" extrusionOk="0">
                  <a:moveTo>
                    <a:pt x="0" y="0"/>
                  </a:moveTo>
                  <a:cubicBezTo>
                    <a:pt x="285535" y="-57227"/>
                    <a:pt x="356835" y="48421"/>
                    <a:pt x="597982" y="0"/>
                  </a:cubicBezTo>
                  <a:cubicBezTo>
                    <a:pt x="839129" y="-48421"/>
                    <a:pt x="791401" y="8355"/>
                    <a:pt x="908933" y="0"/>
                  </a:cubicBezTo>
                  <a:cubicBezTo>
                    <a:pt x="1026465" y="-8355"/>
                    <a:pt x="1086927" y="11055"/>
                    <a:pt x="1219883" y="0"/>
                  </a:cubicBezTo>
                  <a:cubicBezTo>
                    <a:pt x="1352839" y="-11055"/>
                    <a:pt x="1677216" y="68220"/>
                    <a:pt x="2009219" y="0"/>
                  </a:cubicBezTo>
                  <a:cubicBezTo>
                    <a:pt x="2341222" y="-68220"/>
                    <a:pt x="2249820" y="7360"/>
                    <a:pt x="2320170" y="0"/>
                  </a:cubicBezTo>
                  <a:cubicBezTo>
                    <a:pt x="2390520" y="-7360"/>
                    <a:pt x="2568003" y="26832"/>
                    <a:pt x="2631121" y="0"/>
                  </a:cubicBezTo>
                  <a:cubicBezTo>
                    <a:pt x="2694239" y="-26832"/>
                    <a:pt x="2860314" y="29416"/>
                    <a:pt x="2942071" y="0"/>
                  </a:cubicBezTo>
                  <a:cubicBezTo>
                    <a:pt x="3023828" y="-29416"/>
                    <a:pt x="3119809" y="34066"/>
                    <a:pt x="3253022" y="0"/>
                  </a:cubicBezTo>
                  <a:cubicBezTo>
                    <a:pt x="3386235" y="-34066"/>
                    <a:pt x="3490182" y="46678"/>
                    <a:pt x="3659649" y="0"/>
                  </a:cubicBezTo>
                  <a:cubicBezTo>
                    <a:pt x="3829116" y="-46678"/>
                    <a:pt x="3980409" y="19661"/>
                    <a:pt x="4161954" y="0"/>
                  </a:cubicBezTo>
                  <a:cubicBezTo>
                    <a:pt x="4343500" y="-19661"/>
                    <a:pt x="4378746" y="2160"/>
                    <a:pt x="4472905" y="0"/>
                  </a:cubicBezTo>
                  <a:cubicBezTo>
                    <a:pt x="4567064" y="-2160"/>
                    <a:pt x="4835961" y="26999"/>
                    <a:pt x="5070887" y="0"/>
                  </a:cubicBezTo>
                  <a:cubicBezTo>
                    <a:pt x="5305813" y="-26999"/>
                    <a:pt x="5475210" y="15194"/>
                    <a:pt x="5860223" y="0"/>
                  </a:cubicBezTo>
                  <a:cubicBezTo>
                    <a:pt x="6245236" y="-15194"/>
                    <a:pt x="6111869" y="6289"/>
                    <a:pt x="6266851" y="0"/>
                  </a:cubicBezTo>
                  <a:cubicBezTo>
                    <a:pt x="6421833" y="-6289"/>
                    <a:pt x="6664011" y="30015"/>
                    <a:pt x="6864833" y="0"/>
                  </a:cubicBezTo>
                  <a:cubicBezTo>
                    <a:pt x="7065655" y="-30015"/>
                    <a:pt x="7338002" y="45627"/>
                    <a:pt x="7558492" y="0"/>
                  </a:cubicBezTo>
                  <a:cubicBezTo>
                    <a:pt x="7778982" y="-45627"/>
                    <a:pt x="7829854" y="43810"/>
                    <a:pt x="7965119" y="0"/>
                  </a:cubicBezTo>
                  <a:cubicBezTo>
                    <a:pt x="8100384" y="-43810"/>
                    <a:pt x="8305152" y="31694"/>
                    <a:pt x="8563101" y="0"/>
                  </a:cubicBezTo>
                  <a:cubicBezTo>
                    <a:pt x="8821050" y="-31694"/>
                    <a:pt x="8790361" y="27992"/>
                    <a:pt x="8874052" y="0"/>
                  </a:cubicBezTo>
                  <a:cubicBezTo>
                    <a:pt x="8957743" y="-27992"/>
                    <a:pt x="9307776" y="41213"/>
                    <a:pt x="9567711" y="0"/>
                  </a:cubicBezTo>
                  <a:cubicBezTo>
                    <a:pt x="9623970" y="213618"/>
                    <a:pt x="9550139" y="505668"/>
                    <a:pt x="9567711" y="656572"/>
                  </a:cubicBezTo>
                  <a:cubicBezTo>
                    <a:pt x="9585283" y="807476"/>
                    <a:pt x="9506652" y="1128296"/>
                    <a:pt x="9567711" y="1248079"/>
                  </a:cubicBezTo>
                  <a:cubicBezTo>
                    <a:pt x="9628770" y="1367862"/>
                    <a:pt x="9520188" y="1584664"/>
                    <a:pt x="9567711" y="1839585"/>
                  </a:cubicBezTo>
                  <a:cubicBezTo>
                    <a:pt x="9615234" y="2094506"/>
                    <a:pt x="9526714" y="2222947"/>
                    <a:pt x="9567711" y="2366026"/>
                  </a:cubicBezTo>
                  <a:cubicBezTo>
                    <a:pt x="9608708" y="2509105"/>
                    <a:pt x="9547249" y="2623647"/>
                    <a:pt x="9567711" y="2827401"/>
                  </a:cubicBezTo>
                  <a:cubicBezTo>
                    <a:pt x="9588173" y="3031155"/>
                    <a:pt x="9557878" y="3066959"/>
                    <a:pt x="9567711" y="3223711"/>
                  </a:cubicBezTo>
                  <a:cubicBezTo>
                    <a:pt x="9577544" y="3380463"/>
                    <a:pt x="9565633" y="3562961"/>
                    <a:pt x="9567711" y="3750151"/>
                  </a:cubicBezTo>
                  <a:cubicBezTo>
                    <a:pt x="9569789" y="3937341"/>
                    <a:pt x="9546365" y="4291084"/>
                    <a:pt x="9567711" y="4471789"/>
                  </a:cubicBezTo>
                  <a:cubicBezTo>
                    <a:pt x="9589057" y="4652494"/>
                    <a:pt x="9534172" y="4751789"/>
                    <a:pt x="9567711" y="4998230"/>
                  </a:cubicBezTo>
                  <a:cubicBezTo>
                    <a:pt x="9601250" y="5244671"/>
                    <a:pt x="9527587" y="5326726"/>
                    <a:pt x="9567711" y="5524671"/>
                  </a:cubicBezTo>
                  <a:cubicBezTo>
                    <a:pt x="9607835" y="5722616"/>
                    <a:pt x="9480655" y="6236006"/>
                    <a:pt x="9567711" y="6506572"/>
                  </a:cubicBezTo>
                  <a:cubicBezTo>
                    <a:pt x="9352254" y="6554368"/>
                    <a:pt x="9118561" y="6440959"/>
                    <a:pt x="8874052" y="6506572"/>
                  </a:cubicBezTo>
                  <a:cubicBezTo>
                    <a:pt x="8629543" y="6572185"/>
                    <a:pt x="8554117" y="6465585"/>
                    <a:pt x="8467424" y="6506572"/>
                  </a:cubicBezTo>
                  <a:cubicBezTo>
                    <a:pt x="8380731" y="6547559"/>
                    <a:pt x="8143697" y="6477910"/>
                    <a:pt x="8060797" y="6506572"/>
                  </a:cubicBezTo>
                  <a:cubicBezTo>
                    <a:pt x="7977897" y="6535234"/>
                    <a:pt x="7871780" y="6481955"/>
                    <a:pt x="7749846" y="6506572"/>
                  </a:cubicBezTo>
                  <a:cubicBezTo>
                    <a:pt x="7627912" y="6531189"/>
                    <a:pt x="7229107" y="6482827"/>
                    <a:pt x="7056187" y="6506572"/>
                  </a:cubicBezTo>
                  <a:cubicBezTo>
                    <a:pt x="6883267" y="6530317"/>
                    <a:pt x="6603020" y="6498354"/>
                    <a:pt x="6458205" y="6506572"/>
                  </a:cubicBezTo>
                  <a:cubicBezTo>
                    <a:pt x="6313390" y="6514790"/>
                    <a:pt x="6061074" y="6495483"/>
                    <a:pt x="5764546" y="6506572"/>
                  </a:cubicBezTo>
                  <a:cubicBezTo>
                    <a:pt x="5468018" y="6517661"/>
                    <a:pt x="5364597" y="6501651"/>
                    <a:pt x="5070887" y="6506572"/>
                  </a:cubicBezTo>
                  <a:cubicBezTo>
                    <a:pt x="4777177" y="6511493"/>
                    <a:pt x="4896174" y="6491229"/>
                    <a:pt x="4759936" y="6506572"/>
                  </a:cubicBezTo>
                  <a:cubicBezTo>
                    <a:pt x="4623698" y="6521915"/>
                    <a:pt x="4300608" y="6420924"/>
                    <a:pt x="3970600" y="6506572"/>
                  </a:cubicBezTo>
                  <a:cubicBezTo>
                    <a:pt x="3640592" y="6592220"/>
                    <a:pt x="3753528" y="6469430"/>
                    <a:pt x="3563972" y="6506572"/>
                  </a:cubicBezTo>
                  <a:cubicBezTo>
                    <a:pt x="3374416" y="6543714"/>
                    <a:pt x="3064272" y="6458767"/>
                    <a:pt x="2774636" y="6506572"/>
                  </a:cubicBezTo>
                  <a:cubicBezTo>
                    <a:pt x="2485000" y="6554377"/>
                    <a:pt x="2484651" y="6460146"/>
                    <a:pt x="2272331" y="6506572"/>
                  </a:cubicBezTo>
                  <a:cubicBezTo>
                    <a:pt x="2060012" y="6552998"/>
                    <a:pt x="1925221" y="6500262"/>
                    <a:pt x="1770027" y="6506572"/>
                  </a:cubicBezTo>
                  <a:cubicBezTo>
                    <a:pt x="1614833" y="6512882"/>
                    <a:pt x="1591442" y="6483518"/>
                    <a:pt x="1459076" y="6506572"/>
                  </a:cubicBezTo>
                  <a:cubicBezTo>
                    <a:pt x="1326710" y="6529626"/>
                    <a:pt x="1164992" y="6457529"/>
                    <a:pt x="956771" y="6506572"/>
                  </a:cubicBezTo>
                  <a:cubicBezTo>
                    <a:pt x="748551" y="6555615"/>
                    <a:pt x="397628" y="6430255"/>
                    <a:pt x="0" y="6506572"/>
                  </a:cubicBezTo>
                  <a:cubicBezTo>
                    <a:pt x="-69269" y="6324091"/>
                    <a:pt x="67815" y="6122895"/>
                    <a:pt x="0" y="5784934"/>
                  </a:cubicBezTo>
                  <a:cubicBezTo>
                    <a:pt x="-67815" y="5446973"/>
                    <a:pt x="56573" y="5281933"/>
                    <a:pt x="0" y="5128362"/>
                  </a:cubicBezTo>
                  <a:cubicBezTo>
                    <a:pt x="-56573" y="4974791"/>
                    <a:pt x="69995" y="4655482"/>
                    <a:pt x="0" y="4471789"/>
                  </a:cubicBezTo>
                  <a:cubicBezTo>
                    <a:pt x="-69995" y="4288096"/>
                    <a:pt x="38313" y="4190460"/>
                    <a:pt x="0" y="4010414"/>
                  </a:cubicBezTo>
                  <a:cubicBezTo>
                    <a:pt x="-38313" y="3830369"/>
                    <a:pt x="80270" y="3644469"/>
                    <a:pt x="0" y="3288776"/>
                  </a:cubicBezTo>
                  <a:cubicBezTo>
                    <a:pt x="-80270" y="2933083"/>
                    <a:pt x="16044" y="2757883"/>
                    <a:pt x="0" y="2567138"/>
                  </a:cubicBezTo>
                  <a:cubicBezTo>
                    <a:pt x="-16044" y="2376393"/>
                    <a:pt x="19307" y="2252475"/>
                    <a:pt x="0" y="2170829"/>
                  </a:cubicBezTo>
                  <a:cubicBezTo>
                    <a:pt x="-19307" y="2089183"/>
                    <a:pt x="39268" y="1774902"/>
                    <a:pt x="0" y="1644388"/>
                  </a:cubicBezTo>
                  <a:cubicBezTo>
                    <a:pt x="-39268" y="1513874"/>
                    <a:pt x="24285" y="1337018"/>
                    <a:pt x="0" y="1183013"/>
                  </a:cubicBezTo>
                  <a:cubicBezTo>
                    <a:pt x="-24285" y="1029009"/>
                    <a:pt x="123862" y="522424"/>
                    <a:pt x="0" y="0"/>
                  </a:cubicBezTo>
                  <a:close/>
                </a:path>
              </a:pathLst>
            </a:custGeom>
            <a:noFill/>
            <a:ln w="57150">
              <a:solidFill>
                <a:srgbClr val="7030A0"/>
              </a:solidFill>
              <a:extLst>
                <a:ext uri="{C807C97D-BFC1-408E-A445-0C87EB9F89A2}">
                  <ask:lineSketchStyleProps xmlns:ask="http://schemas.microsoft.com/office/drawing/2018/sketchyshapes" sd="1596895504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</p:spTree>
    <p:extLst>
      <p:ext uri="{BB962C8B-B14F-4D97-AF65-F5344CB8AC3E}">
        <p14:creationId xmlns:p14="http://schemas.microsoft.com/office/powerpoint/2010/main" val="33121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607500-196D-5F4A-812C-FBF23E89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69DE-6EAE-453B-B647-E2D339DCEF72}" type="slidenum">
              <a:rPr lang="fr-CH" smtClean="0"/>
              <a:t>21</a:t>
            </a:fld>
            <a:endParaRPr lang="fr-CH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90506B7-5521-B89E-B099-E92DA3F6E1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162" y="192972"/>
            <a:ext cx="8660750" cy="285402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DD38C5A-4CAC-2D1A-A802-6F111C6A9A96}"/>
              </a:ext>
            </a:extLst>
          </p:cNvPr>
          <p:cNvSpPr txBox="1"/>
          <p:nvPr/>
        </p:nvSpPr>
        <p:spPr>
          <a:xfrm>
            <a:off x="5471323" y="3157936"/>
            <a:ext cx="58824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Zusammenfassung</a:t>
            </a:r>
            <a:r>
              <a:rPr lang="fr-FR" dirty="0"/>
              <a:t>:</a:t>
            </a:r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EB814F3A-0862-1760-6B86-F6FA82F896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158142"/>
              </p:ext>
            </p:extLst>
          </p:nvPr>
        </p:nvGraphicFramePr>
        <p:xfrm>
          <a:off x="5380338" y="3619601"/>
          <a:ext cx="6213899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5268">
                  <a:extLst>
                    <a:ext uri="{9D8B030D-6E8A-4147-A177-3AD203B41FA5}">
                      <a16:colId xmlns:a16="http://schemas.microsoft.com/office/drawing/2014/main" val="3968262577"/>
                    </a:ext>
                  </a:extLst>
                </a:gridCol>
                <a:gridCol w="2228433">
                  <a:extLst>
                    <a:ext uri="{9D8B030D-6E8A-4147-A177-3AD203B41FA5}">
                      <a16:colId xmlns:a16="http://schemas.microsoft.com/office/drawing/2014/main" val="913480647"/>
                    </a:ext>
                  </a:extLst>
                </a:gridCol>
                <a:gridCol w="2120198">
                  <a:extLst>
                    <a:ext uri="{9D8B030D-6E8A-4147-A177-3AD203B41FA5}">
                      <a16:colId xmlns:a16="http://schemas.microsoft.com/office/drawing/2014/main" val="3431714951"/>
                    </a:ext>
                  </a:extLst>
                </a:gridCol>
              </a:tblGrid>
              <a:tr h="527023">
                <a:tc>
                  <a:txBody>
                    <a:bodyPr/>
                    <a:lstStyle/>
                    <a:p>
                      <a:r>
                        <a:rPr lang="fr-FR" dirty="0"/>
                        <a:t>TWh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Derzeit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Alles kohlenstofffrei außer Luftfahrt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050496"/>
                  </a:ext>
                </a:extLst>
              </a:tr>
              <a:tr h="599433">
                <a:tc>
                  <a:txBody>
                    <a:bodyPr/>
                    <a:lstStyle/>
                    <a:p>
                      <a:r>
                        <a:rPr lang="fr-FR" dirty="0"/>
                        <a:t>Benzin, Diesel, fossiles Gas, Heizöl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121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6297001"/>
                  </a:ext>
                </a:extLst>
              </a:tr>
              <a:tr h="599433">
                <a:tc>
                  <a:txBody>
                    <a:bodyPr/>
                    <a:lstStyle/>
                    <a:p>
                      <a:r>
                        <a:rPr lang="fr-FR" dirty="0"/>
                        <a:t>Elektrizität (Bruttoverbrauch)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67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118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70713"/>
                  </a:ext>
                </a:extLst>
              </a:tr>
              <a:tr h="347291">
                <a:tc>
                  <a:txBody>
                    <a:bodyPr/>
                    <a:lstStyle/>
                    <a:p>
                      <a:r>
                        <a:rPr lang="fr-FR" b="1" dirty="0"/>
                        <a:t>Gesamt</a:t>
                      </a:r>
                      <a:endParaRPr lang="fr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188</a:t>
                      </a:r>
                      <a:endParaRPr lang="fr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/>
                        <a:t>118</a:t>
                      </a:r>
                      <a:endParaRPr lang="fr-CH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6724505"/>
                  </a:ext>
                </a:extLst>
              </a:tr>
              <a:tr h="347291">
                <a:tc>
                  <a:txBody>
                    <a:bodyPr/>
                    <a:lstStyle/>
                    <a:p>
                      <a:r>
                        <a:rPr lang="fr-FR" dirty="0"/>
                        <a:t>(Kerosin)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(20)</a:t>
                      </a:r>
                      <a:endParaRPr lang="fr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(20)</a:t>
                      </a:r>
                      <a:endParaRPr lang="fr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6500557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0F189509-5AED-2194-B346-C3678C3F83E5}"/>
              </a:ext>
            </a:extLst>
          </p:cNvPr>
          <p:cNvSpPr txBox="1"/>
          <p:nvPr/>
        </p:nvSpPr>
        <p:spPr>
          <a:xfrm>
            <a:off x="9667783" y="772357"/>
            <a:ext cx="1926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Syngaz </a:t>
            </a:r>
            <a:r>
              <a:rPr lang="fr-FR" dirty="0"/>
              <a:t>Bestand = 12 TWh </a:t>
            </a:r>
          </a:p>
          <a:p>
            <a:r>
              <a:rPr lang="fr-FR" dirty="0"/>
              <a:t>= Bruchteil der aktuellen Vorräte an Erdölprodukten</a:t>
            </a:r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2BEFCF6-1BAE-E767-36BA-B7DAC961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931" y="3260714"/>
            <a:ext cx="4729970" cy="346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4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A080D-0EA8-975F-A348-06EEDE49F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11" y="709875"/>
            <a:ext cx="5029201" cy="1325563"/>
          </a:xfrm>
        </p:spPr>
        <p:txBody>
          <a:bodyPr>
            <a:normAutofit/>
          </a:bodyPr>
          <a:lstStyle/>
          <a:p>
            <a:r>
              <a:rPr lang="fr-FR" sz="2400" b="1" dirty="0">
                <a:latin typeface="+mn-lt"/>
                <a:ea typeface="+mn-ea"/>
                <a:cs typeface="+mn-cs"/>
              </a:rPr>
              <a:t>430 Milliarden Investitionen in 25 Jahren für Klimaneutralität. </a:t>
            </a:r>
            <a:br>
              <a:rPr lang="fr-FR" sz="2400" b="1" dirty="0">
                <a:latin typeface="+mn-lt"/>
                <a:ea typeface="+mn-ea"/>
                <a:cs typeface="+mn-cs"/>
              </a:rPr>
            </a:br>
            <a:r>
              <a:rPr lang="fr-FR" sz="2400" b="1" dirty="0">
                <a:latin typeface="+mn-lt"/>
                <a:ea typeface="+mn-ea"/>
                <a:cs typeface="+mn-cs"/>
              </a:rPr>
              <a:t>(Energiesektor + andere Emissionen)</a:t>
            </a:r>
            <a:endParaRPr lang="fr-CH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93F54DC-6EBC-9000-EC6E-1880B0FDF4CC}"/>
              </a:ext>
            </a:extLst>
          </p:cNvPr>
          <p:cNvSpPr txBox="1"/>
          <p:nvPr/>
        </p:nvSpPr>
        <p:spPr>
          <a:xfrm>
            <a:off x="500311" y="2660473"/>
            <a:ext cx="57315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fr-CH" sz="1600" b="1" i="1" u="sng" dirty="0"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Schematische Darstellung der Ausgaben der Endverbraucher für fossile Energieträger (konstante Franken 2021)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0BC0F1-116A-6631-0695-6D390F7D7087}"/>
              </a:ext>
            </a:extLst>
          </p:cNvPr>
          <p:cNvSpPr txBox="1"/>
          <p:nvPr/>
        </p:nvSpPr>
        <p:spPr>
          <a:xfrm>
            <a:off x="500311" y="1994012"/>
            <a:ext cx="531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Der </a:t>
            </a:r>
            <a:r>
              <a:rPr lang="fr-FR" dirty="0" err="1"/>
              <a:t>Investitionsbedarf</a:t>
            </a:r>
            <a:r>
              <a:rPr lang="fr-FR" dirty="0"/>
              <a:t>: 430 Mrd. über 25 Jahre = 17 </a:t>
            </a:r>
            <a:r>
              <a:rPr lang="fr-FR" dirty="0" err="1"/>
              <a:t>Mrd. </a:t>
            </a:r>
            <a:r>
              <a:rPr lang="fr-FR" dirty="0"/>
              <a:t>/Jahr = 2,2% des BIP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ACE5EF1-67E7-F682-B175-0CD05A14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454" y="3265378"/>
            <a:ext cx="5731546" cy="34795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C9E3417-7E65-C61E-096A-E1EEBEA0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755" y="1003401"/>
            <a:ext cx="5711846" cy="384368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9464B2E-7323-CC63-76BD-ABF954CC9A8A}"/>
              </a:ext>
            </a:extLst>
          </p:cNvPr>
          <p:cNvSpPr txBox="1"/>
          <p:nvPr/>
        </p:nvSpPr>
        <p:spPr>
          <a:xfrm>
            <a:off x="500311" y="126197"/>
            <a:ext cx="109874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8. Der </a:t>
            </a:r>
            <a:r>
              <a:rPr lang="fr-FR" sz="3600" b="1" dirty="0" err="1">
                <a:solidFill>
                  <a:srgbClr val="C00000"/>
                </a:solidFill>
              </a:rPr>
              <a:t>Investitionsbedarf</a:t>
            </a:r>
            <a:r>
              <a:rPr lang="fr-FR" sz="3600" b="1" dirty="0">
                <a:solidFill>
                  <a:srgbClr val="C00000"/>
                </a:solidFill>
              </a:rPr>
              <a:t> für die </a:t>
            </a:r>
            <a:r>
              <a:rPr lang="fr-FR" sz="3600" b="1" dirty="0" err="1">
                <a:solidFill>
                  <a:srgbClr val="C00000"/>
                </a:solidFill>
              </a:rPr>
              <a:t>Klimaneutralität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7728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F721D9-8674-FB92-C0A9-15288755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9. Die Grenzen des Verursacherprinzips bei der Finanzierung von Investitionen </a:t>
            </a:r>
            <a:endParaRPr lang="fr-CH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0A70F5-3B15-FF01-D30A-1053D152A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CH" dirty="0"/>
              <a:t>Das Verursacherprinzip ist die Grundlage der aktuellen Politik, hat aber deutlich sichtbare Grenzen:  </a:t>
            </a:r>
          </a:p>
          <a:p>
            <a:pPr marL="514350" indent="-514350">
              <a:buAutoNum type="arabicParenR"/>
            </a:pPr>
            <a:r>
              <a:rPr lang="de-CH" dirty="0"/>
              <a:t>Das Verursacherprinzip verlangt nicht, auf Null zu gehen (man darf Emissionsrechte kaufen).</a:t>
            </a:r>
          </a:p>
          <a:p>
            <a:pPr marL="514350" indent="-514350">
              <a:buAutoNum type="arabicParenR"/>
            </a:pPr>
            <a:r>
              <a:rPr lang="de-CH" dirty="0"/>
              <a:t>Informationsdefizit/Preisbildung (z. B. Bio und Gewinnspannen)</a:t>
            </a:r>
          </a:p>
          <a:p>
            <a:pPr marL="514350" indent="-514350">
              <a:buAutoNum type="arabicParenR"/>
            </a:pPr>
            <a:r>
              <a:rPr lang="de-CH" dirty="0"/>
              <a:t>Marktversagen: Mieter-Eigentümer-Dilemma</a:t>
            </a:r>
          </a:p>
          <a:p>
            <a:pPr marL="514350" indent="-514350">
              <a:buAutoNum type="arabicParenR"/>
            </a:pPr>
            <a:r>
              <a:rPr lang="de-CH" dirty="0"/>
              <a:t>Lenkungsabgaben: verringern den Cashflow für Investitionen + politisch unmöglich, diese hoch genug festzusetzen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Finanzierung: sehr unsoziale falls Mittels Energiebesteuerung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de-CH" dirty="0"/>
              <a:t>Sanierungsinvestition - also Kosten - oft proportional zum aktuellen Verbrauch </a:t>
            </a:r>
          </a:p>
          <a:p>
            <a:pPr marL="514350" indent="-514350">
              <a:buAutoNum type="arabicParenR"/>
            </a:pPr>
            <a:endParaRPr lang="de-CH" dirty="0"/>
          </a:p>
          <a:p>
            <a:pPr marL="514350" indent="-514350">
              <a:buAutoNum type="arabicParenR"/>
            </a:pPr>
            <a:endParaRPr lang="fr-FR" dirty="0"/>
          </a:p>
          <a:p>
            <a:pPr marL="514350" indent="-514350">
              <a:buAutoNum type="arabicParenR"/>
            </a:pPr>
            <a:endParaRPr lang="fr-FR" dirty="0"/>
          </a:p>
          <a:p>
            <a:pPr marL="514350" indent="-514350">
              <a:buAutoNum type="arabicParenR"/>
            </a:pPr>
            <a:endParaRPr lang="fr-FR" dirty="0"/>
          </a:p>
          <a:p>
            <a:pPr marL="514350" indent="-514350">
              <a:buAutoNum type="arabicParenR"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6668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9A7A98-982B-9B70-2C8B-A05208E67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8189" y="1653835"/>
            <a:ext cx="8087635" cy="702999"/>
          </a:xfrm>
        </p:spPr>
        <p:txBody>
          <a:bodyPr/>
          <a:lstStyle/>
          <a:p>
            <a:pPr marL="0" indent="0" algn="ctr">
              <a:buNone/>
            </a:pPr>
            <a:r>
              <a:rPr kumimoji="0" lang="fr-CH" altLang="fr-FR" sz="1800" b="1" i="1" u="sng" strike="noStrike" cap="none" normalizeH="0" baseline="0" dirty="0">
                <a:ln>
                  <a:noFill/>
                </a:ln>
                <a:solidFill>
                  <a:srgbClr val="4454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 direkten monatlichen Ausgaben für Energie eines Haushalts mit 2 Erwachsenen und 2 Kindern nach Einkommensklasse </a:t>
            </a:r>
            <a:endParaRPr kumimoji="0" lang="fr-CH" altLang="fr-FR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ctr"/>
            <a:endParaRPr lang="fr-CH" dirty="0"/>
          </a:p>
        </p:txBody>
      </p:sp>
      <p:sp>
        <p:nvSpPr>
          <p:cNvPr id="9" name="Légende : flèche vers le bas 8">
            <a:extLst>
              <a:ext uri="{FF2B5EF4-FFF2-40B4-BE49-F238E27FC236}">
                <a16:creationId xmlns:a16="http://schemas.microsoft.com/office/drawing/2014/main" id="{1FEB95E2-4D75-E9DB-4660-4CA4EBB69832}"/>
              </a:ext>
            </a:extLst>
          </p:cNvPr>
          <p:cNvSpPr/>
          <p:nvPr/>
        </p:nvSpPr>
        <p:spPr>
          <a:xfrm>
            <a:off x="4165389" y="292555"/>
            <a:ext cx="4440766" cy="136128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Direkte Finanzierung </a:t>
            </a:r>
            <a:r>
              <a:rPr lang="fr-FR" dirty="0" err="1"/>
              <a:t>proportional</a:t>
            </a:r>
            <a:r>
              <a:rPr lang="fr-FR" dirty="0"/>
              <a:t> </a:t>
            </a:r>
            <a:r>
              <a:rPr lang="fr-FR" dirty="0" err="1"/>
              <a:t>zur</a:t>
            </a:r>
            <a:r>
              <a:rPr lang="fr-FR" dirty="0"/>
              <a:t> Energie</a:t>
            </a:r>
            <a:endParaRPr lang="fr-CH" dirty="0"/>
          </a:p>
          <a:p>
            <a:pPr algn="ctr"/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0154D1-4FC9-C89F-BA54-61158AFE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897" y="2234518"/>
            <a:ext cx="7528217" cy="42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4626FA-9AD3-87AA-0429-EB74C6DF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10. Neue Strategie: Unterstützung von </a:t>
            </a:r>
            <a:r>
              <a:rPr lang="fr-FR" sz="36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Investitionengemäss</a:t>
            </a:r>
            <a:r>
              <a:rPr lang="fr-F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Klimafonds</a:t>
            </a:r>
            <a:r>
              <a:rPr lang="fr-FR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-Initiative</a:t>
            </a:r>
            <a:endParaRPr lang="fr-CH" sz="3600" b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2BA5DA-BC37-2769-4B19-FC3175462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3840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Die Preise für Effizienz und erneuerbare Energien senken, um die fossilen Brennstoffe zu schlagen.</a:t>
            </a:r>
          </a:p>
          <a:p>
            <a:r>
              <a:rPr lang="fr-FR" dirty="0"/>
              <a:t>Die Schwächen der fossilen Brennstoffe ausnutzen (physikalische Ineffizienz, jede KWh muss gekauft und importiert werden).</a:t>
            </a:r>
          </a:p>
          <a:p>
            <a:r>
              <a:rPr lang="fr-FR" dirty="0"/>
              <a:t>Dies tun, indem sie einen Teil der Investitionen solidarisch finanzieren (= unsere Volksinitiative für einen Klimafonds).</a:t>
            </a:r>
          </a:p>
          <a:p>
            <a:r>
              <a:rPr lang="fr-FR" dirty="0"/>
              <a:t>2,2% des BIP, davon 1% aus dem Fonds finanziert</a:t>
            </a:r>
          </a:p>
          <a:p>
            <a:r>
              <a:rPr lang="fr-FR" dirty="0"/>
              <a:t>Durch die Verschuldung. Die beste Lösung für Investitionen.</a:t>
            </a:r>
          </a:p>
          <a:p>
            <a:pPr marL="0" indent="0">
              <a:buNone/>
            </a:pPr>
            <a:endParaRPr lang="fr-FR" sz="3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FF0000"/>
                </a:solidFill>
              </a:rPr>
              <a:t>= </a:t>
            </a:r>
            <a:r>
              <a:rPr lang="fr-FR" sz="3200" b="1" dirty="0" err="1">
                <a:solidFill>
                  <a:srgbClr val="FF0000"/>
                </a:solidFill>
              </a:rPr>
              <a:t>Klimafonds</a:t>
            </a:r>
            <a:r>
              <a:rPr lang="fr-FR" sz="3200" b="1" dirty="0">
                <a:solidFill>
                  <a:srgbClr val="FF0000"/>
                </a:solidFill>
              </a:rPr>
              <a:t>-initiative der SPS und der GPS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0803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EBDBBB9-5CDC-6198-E3BF-E586D4A3C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81" y="341291"/>
            <a:ext cx="8823766" cy="605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140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06BA5-EA9D-5CF7-E33E-C3C697872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Und </a:t>
            </a:r>
            <a:r>
              <a:rPr lang="fr-FR" sz="3600" b="1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noch</a:t>
            </a:r>
            <a:r>
              <a:rPr lang="fr-FR" sz="36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3600" b="1" i="1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im</a:t>
            </a:r>
            <a:r>
              <a:rPr lang="fr-FR" sz="3600" b="1" i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Buch.</a:t>
            </a:r>
            <a:endParaRPr lang="fr-CH" sz="3600" b="1" i="1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4D1B0D-1425-FFB6-2CB3-070B742AB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633" y="17494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fr-FR" i="1" dirty="0"/>
              <a:t>Netzwerk/Speicher</a:t>
            </a:r>
          </a:p>
          <a:p>
            <a:r>
              <a:rPr lang="fr-FR" i="1" dirty="0"/>
              <a:t>Landwirtschaft</a:t>
            </a:r>
          </a:p>
          <a:p>
            <a:r>
              <a:rPr lang="fr-FR" i="1" dirty="0"/>
              <a:t>Zementwerke</a:t>
            </a:r>
          </a:p>
          <a:p>
            <a:r>
              <a:rPr lang="fr-FR" i="1" dirty="0" err="1"/>
              <a:t>Negative</a:t>
            </a:r>
            <a:r>
              <a:rPr lang="fr-FR" i="1" dirty="0"/>
              <a:t> </a:t>
            </a:r>
            <a:r>
              <a:rPr lang="fr-FR" i="1" dirty="0" err="1"/>
              <a:t>Emissionen</a:t>
            </a:r>
            <a:endParaRPr lang="fr-FR" i="1" dirty="0"/>
          </a:p>
          <a:p>
            <a:r>
              <a:rPr lang="fr-FR" i="1" dirty="0"/>
              <a:t>Ausbildung</a:t>
            </a:r>
          </a:p>
          <a:p>
            <a:r>
              <a:rPr lang="fr-FR" i="1" dirty="0"/>
              <a:t>...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b="1" u="sng" dirty="0"/>
              <a:t>Die Botschaft des Buches:</a:t>
            </a:r>
          </a:p>
          <a:p>
            <a:pPr marL="0" indent="0" algn="ctr">
              <a:buNone/>
            </a:pPr>
            <a:r>
              <a:rPr lang="fr-FR" b="1" u="sng" dirty="0">
                <a:solidFill>
                  <a:srgbClr val="C00000"/>
                </a:solidFill>
              </a:rPr>
              <a:t>Zwischen Verleugnung und Verzweiflung gibt es einen rationalen Weg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E121419-CCBB-2718-FC92-B74EFD47A4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1381" y="1004225"/>
            <a:ext cx="5102852" cy="37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AA1A1611-A659-F454-E374-160F149A00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5"/>
          <a:stretch/>
        </p:blipFill>
        <p:spPr bwMode="auto">
          <a:xfrm>
            <a:off x="1366949" y="302561"/>
            <a:ext cx="2617425" cy="382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657A356-412D-2651-8386-8E487DAF0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623" y="302561"/>
            <a:ext cx="2514065" cy="377616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2E4EA20F-4E11-887A-816D-B55599811FB7}"/>
              </a:ext>
            </a:extLst>
          </p:cNvPr>
          <p:cNvSpPr txBox="1"/>
          <p:nvPr/>
        </p:nvSpPr>
        <p:spPr>
          <a:xfrm>
            <a:off x="1015065" y="4731975"/>
            <a:ext cx="1016187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Ja zum </a:t>
            </a:r>
            <a:r>
              <a:rPr lang="fr-FR" sz="4800" b="1" dirty="0" err="1">
                <a:solidFill>
                  <a:srgbClr val="FF0000"/>
                </a:solidFill>
              </a:rPr>
              <a:t>Stromgesetz</a:t>
            </a:r>
            <a:r>
              <a:rPr lang="fr-FR" sz="4800" b="1" dirty="0">
                <a:solidFill>
                  <a:srgbClr val="FF0000"/>
                </a:solidFill>
              </a:rPr>
              <a:t> </a:t>
            </a:r>
            <a:r>
              <a:rPr lang="fr-FR" sz="4800" b="1" dirty="0" err="1">
                <a:solidFill>
                  <a:srgbClr val="FF0000"/>
                </a:solidFill>
              </a:rPr>
              <a:t>am</a:t>
            </a:r>
            <a:r>
              <a:rPr lang="fr-FR" sz="4800" b="1" dirty="0">
                <a:solidFill>
                  <a:srgbClr val="FF0000"/>
                </a:solidFill>
              </a:rPr>
              <a:t> 9. Juni. </a:t>
            </a:r>
            <a:endParaRPr lang="fr-FR" sz="2400" dirty="0"/>
          </a:p>
          <a:p>
            <a:pPr algn="ctr"/>
            <a:r>
              <a:rPr lang="fr-FR" sz="2000" b="1" dirty="0"/>
              <a:t>www.roger-nordmann.ch</a:t>
            </a:r>
          </a:p>
          <a:p>
            <a:endParaRPr lang="fr-FR" sz="1100" dirty="0"/>
          </a:p>
          <a:p>
            <a:endParaRPr lang="fr-CH" sz="1400" dirty="0"/>
          </a:p>
        </p:txBody>
      </p:sp>
      <p:pic>
        <p:nvPicPr>
          <p:cNvPr id="5" name="Image 4" descr="Une image contenant texte, nature, Chaîne de montagnes, neige&#10;&#10;Description générée automatiquement">
            <a:extLst>
              <a:ext uri="{FF2B5EF4-FFF2-40B4-BE49-F238E27FC236}">
                <a16:creationId xmlns:a16="http://schemas.microsoft.com/office/drawing/2014/main" id="{F8347656-BB17-309F-D1FA-314FDEC42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91" y="289112"/>
            <a:ext cx="241756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1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1F654-CCF6-8479-C8D7-304A5DD0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annexe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054493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F41E9B-7BB3-8B8B-8907-EA09C825B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1" y="1096606"/>
            <a:ext cx="6473952" cy="5679098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AA3BC03-E235-0689-409D-6DA23C778430}"/>
              </a:ext>
            </a:extLst>
          </p:cNvPr>
          <p:cNvSpPr txBox="1"/>
          <p:nvPr/>
        </p:nvSpPr>
        <p:spPr>
          <a:xfrm>
            <a:off x="517712" y="167258"/>
            <a:ext cx="11610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1) Die Ausgangslage: Ein enormer Investitionsbedarf</a:t>
            </a:r>
            <a:endParaRPr lang="fr-CH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3944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DC6A58-C9ED-1A9E-6379-81FF1B65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Genügsamkeit oder Investition?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FCBF0-483A-0D10-2D23-44C9651D5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Schlechte Debatte</a:t>
            </a:r>
          </a:p>
          <a:p>
            <a:r>
              <a:rPr lang="fr-FR" dirty="0"/>
              <a:t>Grosso modo 2/3 kann mit technischem Fortschritt behandelt werden</a:t>
            </a:r>
          </a:p>
          <a:p>
            <a:r>
              <a:rPr lang="fr-FR" dirty="0"/>
              <a:t>1/3 muss durch Verhaltensänderungen (Luftfahrt, Ernährung) geregelt werden.  </a:t>
            </a:r>
          </a:p>
          <a:p>
            <a:r>
              <a:rPr lang="fr-FR" dirty="0"/>
              <a:t>Synergie zwischen den beiden, kein Widerspruch.</a:t>
            </a:r>
          </a:p>
          <a:p>
            <a:endParaRPr lang="fr-FR" dirty="0"/>
          </a:p>
          <a:p>
            <a:pPr marL="0" indent="0">
              <a:buNone/>
            </a:pP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9002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CAE0182-53A4-84B1-231D-66B53CE1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688"/>
            <a:ext cx="10515600" cy="765843"/>
          </a:xfrm>
        </p:spPr>
        <p:txBody>
          <a:bodyPr/>
          <a:lstStyle/>
          <a:p>
            <a:r>
              <a:rPr lang="de-CH" dirty="0"/>
              <a:t>Einige technische Betrachtungen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3B3DE-E0D2-4F58-38C8-0BE51489D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888" y="1209609"/>
            <a:ext cx="10515600" cy="496002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de-CH" dirty="0"/>
              <a:t>Wasserstofferzeugung- und Zwischenspeicherung dezentralisiert (Methan: je nach CO2-Quelle und Erdgasnetz)</a:t>
            </a:r>
          </a:p>
          <a:p>
            <a:pPr>
              <a:lnSpc>
                <a:spcPct val="120000"/>
              </a:lnSpc>
            </a:pPr>
            <a:r>
              <a:rPr lang="de-CH" dirty="0"/>
              <a:t>Netzverstärkung und dezentrale Netzbatterie in intelligenter Balance (</a:t>
            </a:r>
            <a:r>
              <a:rPr lang="de-CH" dirty="0">
                <a:sym typeface="Wingdings" panose="05000000000000000000" pitchFamily="2" charset="2"/>
              </a:rPr>
              <a:t> </a:t>
            </a:r>
            <a:r>
              <a:rPr lang="de-CH" dirty="0"/>
              <a:t>Netzstabilität, Tag-Nacht-Speicherung und Puffer für Autoladung, 24/24 der Elektrolyseur im Sommerhalbjahr).</a:t>
            </a:r>
          </a:p>
          <a:p>
            <a:pPr>
              <a:lnSpc>
                <a:spcPct val="120000"/>
              </a:lnSpc>
            </a:pPr>
            <a:endParaRPr lang="de-CH" dirty="0"/>
          </a:p>
          <a:p>
            <a:pPr marL="0" indent="0">
              <a:lnSpc>
                <a:spcPct val="120000"/>
              </a:lnSpc>
              <a:buNone/>
            </a:pPr>
            <a:r>
              <a:rPr lang="de-CH" dirty="0"/>
              <a:t>Etappen: </a:t>
            </a:r>
            <a:endParaRPr lang="de-CH" sz="2900" dirty="0"/>
          </a:p>
          <a:p>
            <a:pPr>
              <a:lnSpc>
                <a:spcPct val="120000"/>
              </a:lnSpc>
            </a:pPr>
            <a:r>
              <a:rPr lang="de-DE" sz="2900" dirty="0"/>
              <a:t>Phase 1: bescheidene Stromüberschüsse  im Sommer: zu Wasserstoff umgewandelt und stofflich genützt oder ins Erdgasnetz eingespeist</a:t>
            </a:r>
          </a:p>
          <a:p>
            <a:pPr>
              <a:lnSpc>
                <a:spcPct val="120000"/>
              </a:lnSpc>
            </a:pPr>
            <a:r>
              <a:rPr lang="de-DE" sz="2900" dirty="0"/>
              <a:t>Phase 3:  </a:t>
            </a:r>
            <a:r>
              <a:rPr lang="de-DE" sz="2900" dirty="0" err="1"/>
              <a:t>Grössere</a:t>
            </a:r>
            <a:r>
              <a:rPr lang="de-DE" sz="2900" dirty="0"/>
              <a:t> Stromüberschüsse: Direkt oder nach Umwandung in Wasserstoff für die energetische Nutzung. Erste Wasserstoff-</a:t>
            </a:r>
            <a:r>
              <a:rPr lang="de-DE" sz="2900" dirty="0" err="1"/>
              <a:t>Zwichenspeicher</a:t>
            </a:r>
            <a:r>
              <a:rPr lang="de-DE" sz="2900" dirty="0"/>
              <a:t> und erste Netzbatterie</a:t>
            </a:r>
          </a:p>
          <a:p>
            <a:pPr>
              <a:lnSpc>
                <a:spcPct val="120000"/>
              </a:lnSpc>
            </a:pPr>
            <a:r>
              <a:rPr lang="de-DE" sz="2900" dirty="0"/>
              <a:t>Phase 3: Startschuss saisonalen Speicherung zum allmählichen Ersatz vom Erdgas in der Industrie im Winter. Gasspeicher notwendig. Beginn </a:t>
            </a:r>
            <a:r>
              <a:rPr lang="de-DE" sz="2900" dirty="0" err="1"/>
              <a:t>Syn</a:t>
            </a:r>
            <a:r>
              <a:rPr lang="de-DE" sz="2900" dirty="0"/>
              <a:t>-Methan</a:t>
            </a:r>
          </a:p>
          <a:p>
            <a:pPr>
              <a:lnSpc>
                <a:spcPct val="120000"/>
              </a:lnSpc>
            </a:pPr>
            <a:r>
              <a:rPr lang="de-DE" sz="2900" dirty="0"/>
              <a:t>Phase 4: Vollständige Entwicklung der </a:t>
            </a:r>
            <a:r>
              <a:rPr lang="de-DE" sz="2900" dirty="0" err="1"/>
              <a:t>Syngasspeicherung</a:t>
            </a:r>
            <a:endParaRPr lang="de-CH" sz="2900" dirty="0"/>
          </a:p>
          <a:p>
            <a:pPr>
              <a:lnSpc>
                <a:spcPct val="120000"/>
              </a:lnSpc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8929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>
            <a:extLst>
              <a:ext uri="{FF2B5EF4-FFF2-40B4-BE49-F238E27FC236}">
                <a16:creationId xmlns:a16="http://schemas.microsoft.com/office/drawing/2014/main" id="{E774CFFD-09DB-382B-7EF9-88A4CA2D2033}"/>
              </a:ext>
            </a:extLst>
          </p:cNvPr>
          <p:cNvGrpSpPr/>
          <p:nvPr/>
        </p:nvGrpSpPr>
        <p:grpSpPr>
          <a:xfrm>
            <a:off x="637168" y="1040628"/>
            <a:ext cx="11371875" cy="5007634"/>
            <a:chOff x="679026" y="1027750"/>
            <a:chExt cx="11371875" cy="5007634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342F049-9E93-0DE7-8A48-BCFEDAB25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9026" y="1027750"/>
              <a:ext cx="6725589" cy="494416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FB45AF6E-AEA0-CB75-B8C6-BAC22043C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4560" y="1091219"/>
              <a:ext cx="4766341" cy="2651950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16D52A64-E643-068C-362A-292C9BB723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82309" y="3568646"/>
              <a:ext cx="4668592" cy="2466738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18D4BD0-EDF3-220E-BAC5-D209B965437A}"/>
              </a:ext>
            </a:extLst>
          </p:cNvPr>
          <p:cNvSpPr/>
          <p:nvPr/>
        </p:nvSpPr>
        <p:spPr>
          <a:xfrm>
            <a:off x="7459740" y="1723501"/>
            <a:ext cx="4591161" cy="1079005"/>
          </a:xfrm>
          <a:custGeom>
            <a:avLst/>
            <a:gdLst>
              <a:gd name="connsiteX0" fmla="*/ 0 w 4591161"/>
              <a:gd name="connsiteY0" fmla="*/ 0 h 1079005"/>
              <a:gd name="connsiteX1" fmla="*/ 665718 w 4591161"/>
              <a:gd name="connsiteY1" fmla="*/ 0 h 1079005"/>
              <a:gd name="connsiteX2" fmla="*/ 1193702 w 4591161"/>
              <a:gd name="connsiteY2" fmla="*/ 0 h 1079005"/>
              <a:gd name="connsiteX3" fmla="*/ 1629862 w 4591161"/>
              <a:gd name="connsiteY3" fmla="*/ 0 h 1079005"/>
              <a:gd name="connsiteX4" fmla="*/ 2111934 w 4591161"/>
              <a:gd name="connsiteY4" fmla="*/ 0 h 1079005"/>
              <a:gd name="connsiteX5" fmla="*/ 2731741 w 4591161"/>
              <a:gd name="connsiteY5" fmla="*/ 0 h 1079005"/>
              <a:gd name="connsiteX6" fmla="*/ 3167901 w 4591161"/>
              <a:gd name="connsiteY6" fmla="*/ 0 h 1079005"/>
              <a:gd name="connsiteX7" fmla="*/ 3604061 w 4591161"/>
              <a:gd name="connsiteY7" fmla="*/ 0 h 1079005"/>
              <a:gd name="connsiteX8" fmla="*/ 4086133 w 4591161"/>
              <a:gd name="connsiteY8" fmla="*/ 0 h 1079005"/>
              <a:gd name="connsiteX9" fmla="*/ 4591161 w 4591161"/>
              <a:gd name="connsiteY9" fmla="*/ 0 h 1079005"/>
              <a:gd name="connsiteX10" fmla="*/ 4591161 w 4591161"/>
              <a:gd name="connsiteY10" fmla="*/ 507132 h 1079005"/>
              <a:gd name="connsiteX11" fmla="*/ 4591161 w 4591161"/>
              <a:gd name="connsiteY11" fmla="*/ 1079005 h 1079005"/>
              <a:gd name="connsiteX12" fmla="*/ 4155001 w 4591161"/>
              <a:gd name="connsiteY12" fmla="*/ 1079005 h 1079005"/>
              <a:gd name="connsiteX13" fmla="*/ 3535194 w 4591161"/>
              <a:gd name="connsiteY13" fmla="*/ 1079005 h 1079005"/>
              <a:gd name="connsiteX14" fmla="*/ 2961299 w 4591161"/>
              <a:gd name="connsiteY14" fmla="*/ 1079005 h 1079005"/>
              <a:gd name="connsiteX15" fmla="*/ 2387404 w 4591161"/>
              <a:gd name="connsiteY15" fmla="*/ 1079005 h 1079005"/>
              <a:gd name="connsiteX16" fmla="*/ 1813509 w 4591161"/>
              <a:gd name="connsiteY16" fmla="*/ 1079005 h 1079005"/>
              <a:gd name="connsiteX17" fmla="*/ 1193702 w 4591161"/>
              <a:gd name="connsiteY17" fmla="*/ 1079005 h 1079005"/>
              <a:gd name="connsiteX18" fmla="*/ 527984 w 4591161"/>
              <a:gd name="connsiteY18" fmla="*/ 1079005 h 1079005"/>
              <a:gd name="connsiteX19" fmla="*/ 0 w 4591161"/>
              <a:gd name="connsiteY19" fmla="*/ 1079005 h 1079005"/>
              <a:gd name="connsiteX20" fmla="*/ 0 w 4591161"/>
              <a:gd name="connsiteY20" fmla="*/ 571873 h 1079005"/>
              <a:gd name="connsiteX21" fmla="*/ 0 w 4591161"/>
              <a:gd name="connsiteY21" fmla="*/ 0 h 1079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91161" h="1079005" extrusionOk="0">
                <a:moveTo>
                  <a:pt x="0" y="0"/>
                </a:moveTo>
                <a:cubicBezTo>
                  <a:pt x="223058" y="-68579"/>
                  <a:pt x="496776" y="41041"/>
                  <a:pt x="665718" y="0"/>
                </a:cubicBezTo>
                <a:cubicBezTo>
                  <a:pt x="834660" y="-41041"/>
                  <a:pt x="949843" y="34456"/>
                  <a:pt x="1193702" y="0"/>
                </a:cubicBezTo>
                <a:cubicBezTo>
                  <a:pt x="1437561" y="-34456"/>
                  <a:pt x="1508939" y="44690"/>
                  <a:pt x="1629862" y="0"/>
                </a:cubicBezTo>
                <a:cubicBezTo>
                  <a:pt x="1750785" y="-44690"/>
                  <a:pt x="2001311" y="44123"/>
                  <a:pt x="2111934" y="0"/>
                </a:cubicBezTo>
                <a:cubicBezTo>
                  <a:pt x="2222557" y="-44123"/>
                  <a:pt x="2520885" y="23499"/>
                  <a:pt x="2731741" y="0"/>
                </a:cubicBezTo>
                <a:cubicBezTo>
                  <a:pt x="2942597" y="-23499"/>
                  <a:pt x="2955553" y="12067"/>
                  <a:pt x="3167901" y="0"/>
                </a:cubicBezTo>
                <a:cubicBezTo>
                  <a:pt x="3380249" y="-12067"/>
                  <a:pt x="3502223" y="41447"/>
                  <a:pt x="3604061" y="0"/>
                </a:cubicBezTo>
                <a:cubicBezTo>
                  <a:pt x="3705899" y="-41447"/>
                  <a:pt x="3880343" y="30162"/>
                  <a:pt x="4086133" y="0"/>
                </a:cubicBezTo>
                <a:cubicBezTo>
                  <a:pt x="4291923" y="-30162"/>
                  <a:pt x="4364444" y="55435"/>
                  <a:pt x="4591161" y="0"/>
                </a:cubicBezTo>
                <a:cubicBezTo>
                  <a:pt x="4601783" y="164127"/>
                  <a:pt x="4561343" y="338005"/>
                  <a:pt x="4591161" y="507132"/>
                </a:cubicBezTo>
                <a:cubicBezTo>
                  <a:pt x="4620979" y="676259"/>
                  <a:pt x="4572735" y="827703"/>
                  <a:pt x="4591161" y="1079005"/>
                </a:cubicBezTo>
                <a:cubicBezTo>
                  <a:pt x="4379075" y="1097681"/>
                  <a:pt x="4295925" y="1050067"/>
                  <a:pt x="4155001" y="1079005"/>
                </a:cubicBezTo>
                <a:cubicBezTo>
                  <a:pt x="4014077" y="1107943"/>
                  <a:pt x="3717750" y="1044207"/>
                  <a:pt x="3535194" y="1079005"/>
                </a:cubicBezTo>
                <a:cubicBezTo>
                  <a:pt x="3352638" y="1113803"/>
                  <a:pt x="3194488" y="1074310"/>
                  <a:pt x="2961299" y="1079005"/>
                </a:cubicBezTo>
                <a:cubicBezTo>
                  <a:pt x="2728111" y="1083700"/>
                  <a:pt x="2536005" y="1016039"/>
                  <a:pt x="2387404" y="1079005"/>
                </a:cubicBezTo>
                <a:cubicBezTo>
                  <a:pt x="2238804" y="1141971"/>
                  <a:pt x="1983848" y="1037506"/>
                  <a:pt x="1813509" y="1079005"/>
                </a:cubicBezTo>
                <a:cubicBezTo>
                  <a:pt x="1643171" y="1120504"/>
                  <a:pt x="1473568" y="1063874"/>
                  <a:pt x="1193702" y="1079005"/>
                </a:cubicBezTo>
                <a:cubicBezTo>
                  <a:pt x="913836" y="1094136"/>
                  <a:pt x="782954" y="1067541"/>
                  <a:pt x="527984" y="1079005"/>
                </a:cubicBezTo>
                <a:cubicBezTo>
                  <a:pt x="273014" y="1090469"/>
                  <a:pt x="256965" y="1050153"/>
                  <a:pt x="0" y="1079005"/>
                </a:cubicBezTo>
                <a:cubicBezTo>
                  <a:pt x="-8856" y="893780"/>
                  <a:pt x="41427" y="763393"/>
                  <a:pt x="0" y="571873"/>
                </a:cubicBezTo>
                <a:cubicBezTo>
                  <a:pt x="-41427" y="380353"/>
                  <a:pt x="51705" y="135330"/>
                  <a:pt x="0" y="0"/>
                </a:cubicBezTo>
                <a:close/>
              </a:path>
            </a:pathLst>
          </a:custGeom>
          <a:noFill/>
          <a:ln w="28575">
            <a:extLst>
              <a:ext uri="{C807C97D-BFC1-408E-A445-0C87EB9F89A2}">
                <ask:lineSketchStyleProps xmlns:ask="http://schemas.microsoft.com/office/drawing/2018/sketchyshapes" sd="42055463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D97215-9251-07E2-2E54-FA745BDFE622}"/>
              </a:ext>
            </a:extLst>
          </p:cNvPr>
          <p:cNvSpPr/>
          <p:nvPr/>
        </p:nvSpPr>
        <p:spPr>
          <a:xfrm>
            <a:off x="7459740" y="3628429"/>
            <a:ext cx="4539633" cy="723171"/>
          </a:xfrm>
          <a:custGeom>
            <a:avLst/>
            <a:gdLst>
              <a:gd name="connsiteX0" fmla="*/ 0 w 4539633"/>
              <a:gd name="connsiteY0" fmla="*/ 0 h 723171"/>
              <a:gd name="connsiteX1" fmla="*/ 658247 w 4539633"/>
              <a:gd name="connsiteY1" fmla="*/ 0 h 723171"/>
              <a:gd name="connsiteX2" fmla="*/ 1180305 w 4539633"/>
              <a:gd name="connsiteY2" fmla="*/ 0 h 723171"/>
              <a:gd name="connsiteX3" fmla="*/ 1611570 w 4539633"/>
              <a:gd name="connsiteY3" fmla="*/ 0 h 723171"/>
              <a:gd name="connsiteX4" fmla="*/ 2088231 w 4539633"/>
              <a:gd name="connsiteY4" fmla="*/ 0 h 723171"/>
              <a:gd name="connsiteX5" fmla="*/ 2701082 w 4539633"/>
              <a:gd name="connsiteY5" fmla="*/ 0 h 723171"/>
              <a:gd name="connsiteX6" fmla="*/ 3132347 w 4539633"/>
              <a:gd name="connsiteY6" fmla="*/ 0 h 723171"/>
              <a:gd name="connsiteX7" fmla="*/ 3563612 w 4539633"/>
              <a:gd name="connsiteY7" fmla="*/ 0 h 723171"/>
              <a:gd name="connsiteX8" fmla="*/ 4040273 w 4539633"/>
              <a:gd name="connsiteY8" fmla="*/ 0 h 723171"/>
              <a:gd name="connsiteX9" fmla="*/ 4539633 w 4539633"/>
              <a:gd name="connsiteY9" fmla="*/ 0 h 723171"/>
              <a:gd name="connsiteX10" fmla="*/ 4539633 w 4539633"/>
              <a:gd name="connsiteY10" fmla="*/ 339890 h 723171"/>
              <a:gd name="connsiteX11" fmla="*/ 4539633 w 4539633"/>
              <a:gd name="connsiteY11" fmla="*/ 723171 h 723171"/>
              <a:gd name="connsiteX12" fmla="*/ 4108368 w 4539633"/>
              <a:gd name="connsiteY12" fmla="*/ 723171 h 723171"/>
              <a:gd name="connsiteX13" fmla="*/ 3495517 w 4539633"/>
              <a:gd name="connsiteY13" fmla="*/ 723171 h 723171"/>
              <a:gd name="connsiteX14" fmla="*/ 2928063 w 4539633"/>
              <a:gd name="connsiteY14" fmla="*/ 723171 h 723171"/>
              <a:gd name="connsiteX15" fmla="*/ 2360609 w 4539633"/>
              <a:gd name="connsiteY15" fmla="*/ 723171 h 723171"/>
              <a:gd name="connsiteX16" fmla="*/ 1793155 w 4539633"/>
              <a:gd name="connsiteY16" fmla="*/ 723171 h 723171"/>
              <a:gd name="connsiteX17" fmla="*/ 1180305 w 4539633"/>
              <a:gd name="connsiteY17" fmla="*/ 723171 h 723171"/>
              <a:gd name="connsiteX18" fmla="*/ 522058 w 4539633"/>
              <a:gd name="connsiteY18" fmla="*/ 723171 h 723171"/>
              <a:gd name="connsiteX19" fmla="*/ 0 w 4539633"/>
              <a:gd name="connsiteY19" fmla="*/ 723171 h 723171"/>
              <a:gd name="connsiteX20" fmla="*/ 0 w 4539633"/>
              <a:gd name="connsiteY20" fmla="*/ 383281 h 723171"/>
              <a:gd name="connsiteX21" fmla="*/ 0 w 4539633"/>
              <a:gd name="connsiteY21" fmla="*/ 0 h 723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539633" h="723171" extrusionOk="0">
                <a:moveTo>
                  <a:pt x="0" y="0"/>
                </a:moveTo>
                <a:cubicBezTo>
                  <a:pt x="319909" y="-77060"/>
                  <a:pt x="385801" y="22207"/>
                  <a:pt x="658247" y="0"/>
                </a:cubicBezTo>
                <a:cubicBezTo>
                  <a:pt x="930693" y="-22207"/>
                  <a:pt x="1057265" y="37877"/>
                  <a:pt x="1180305" y="0"/>
                </a:cubicBezTo>
                <a:cubicBezTo>
                  <a:pt x="1303345" y="-37877"/>
                  <a:pt x="1511157" y="37815"/>
                  <a:pt x="1611570" y="0"/>
                </a:cubicBezTo>
                <a:cubicBezTo>
                  <a:pt x="1711983" y="-37815"/>
                  <a:pt x="1919507" y="52686"/>
                  <a:pt x="2088231" y="0"/>
                </a:cubicBezTo>
                <a:cubicBezTo>
                  <a:pt x="2256955" y="-52686"/>
                  <a:pt x="2422845" y="62149"/>
                  <a:pt x="2701082" y="0"/>
                </a:cubicBezTo>
                <a:cubicBezTo>
                  <a:pt x="2979319" y="-62149"/>
                  <a:pt x="2933376" y="39851"/>
                  <a:pt x="3132347" y="0"/>
                </a:cubicBezTo>
                <a:cubicBezTo>
                  <a:pt x="3331319" y="-39851"/>
                  <a:pt x="3377597" y="27521"/>
                  <a:pt x="3563612" y="0"/>
                </a:cubicBezTo>
                <a:cubicBezTo>
                  <a:pt x="3749628" y="-27521"/>
                  <a:pt x="3931906" y="23862"/>
                  <a:pt x="4040273" y="0"/>
                </a:cubicBezTo>
                <a:cubicBezTo>
                  <a:pt x="4148640" y="-23862"/>
                  <a:pt x="4379844" y="53244"/>
                  <a:pt x="4539633" y="0"/>
                </a:cubicBezTo>
                <a:cubicBezTo>
                  <a:pt x="4570530" y="152252"/>
                  <a:pt x="4527488" y="199653"/>
                  <a:pt x="4539633" y="339890"/>
                </a:cubicBezTo>
                <a:cubicBezTo>
                  <a:pt x="4551778" y="480127"/>
                  <a:pt x="4497669" y="631678"/>
                  <a:pt x="4539633" y="723171"/>
                </a:cubicBezTo>
                <a:cubicBezTo>
                  <a:pt x="4404273" y="768965"/>
                  <a:pt x="4293910" y="713351"/>
                  <a:pt x="4108368" y="723171"/>
                </a:cubicBezTo>
                <a:cubicBezTo>
                  <a:pt x="3922826" y="732991"/>
                  <a:pt x="3627453" y="673383"/>
                  <a:pt x="3495517" y="723171"/>
                </a:cubicBezTo>
                <a:cubicBezTo>
                  <a:pt x="3363581" y="772959"/>
                  <a:pt x="3083919" y="717911"/>
                  <a:pt x="2928063" y="723171"/>
                </a:cubicBezTo>
                <a:cubicBezTo>
                  <a:pt x="2772207" y="728431"/>
                  <a:pt x="2588277" y="716638"/>
                  <a:pt x="2360609" y="723171"/>
                </a:cubicBezTo>
                <a:cubicBezTo>
                  <a:pt x="2132941" y="729704"/>
                  <a:pt x="1984485" y="657201"/>
                  <a:pt x="1793155" y="723171"/>
                </a:cubicBezTo>
                <a:cubicBezTo>
                  <a:pt x="1601825" y="789141"/>
                  <a:pt x="1441958" y="715771"/>
                  <a:pt x="1180305" y="723171"/>
                </a:cubicBezTo>
                <a:cubicBezTo>
                  <a:pt x="918652" y="730571"/>
                  <a:pt x="836380" y="705219"/>
                  <a:pt x="522058" y="723171"/>
                </a:cubicBezTo>
                <a:cubicBezTo>
                  <a:pt x="207736" y="741123"/>
                  <a:pt x="119403" y="667969"/>
                  <a:pt x="0" y="723171"/>
                </a:cubicBezTo>
                <a:cubicBezTo>
                  <a:pt x="-27379" y="619647"/>
                  <a:pt x="1845" y="496273"/>
                  <a:pt x="0" y="383281"/>
                </a:cubicBezTo>
                <a:cubicBezTo>
                  <a:pt x="-1845" y="270289"/>
                  <a:pt x="36104" y="18926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42055463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ABA983-5002-F3BC-64CB-C92A9CE71EA1}"/>
              </a:ext>
            </a:extLst>
          </p:cNvPr>
          <p:cNvSpPr/>
          <p:nvPr/>
        </p:nvSpPr>
        <p:spPr>
          <a:xfrm>
            <a:off x="7451941" y="4399192"/>
            <a:ext cx="4540657" cy="214690"/>
          </a:xfrm>
          <a:custGeom>
            <a:avLst/>
            <a:gdLst>
              <a:gd name="connsiteX0" fmla="*/ 0 w 4540657"/>
              <a:gd name="connsiteY0" fmla="*/ 0 h 214690"/>
              <a:gd name="connsiteX1" fmla="*/ 658395 w 4540657"/>
              <a:gd name="connsiteY1" fmla="*/ 0 h 214690"/>
              <a:gd name="connsiteX2" fmla="*/ 1180571 w 4540657"/>
              <a:gd name="connsiteY2" fmla="*/ 0 h 214690"/>
              <a:gd name="connsiteX3" fmla="*/ 1611933 w 4540657"/>
              <a:gd name="connsiteY3" fmla="*/ 0 h 214690"/>
              <a:gd name="connsiteX4" fmla="*/ 2088702 w 4540657"/>
              <a:gd name="connsiteY4" fmla="*/ 0 h 214690"/>
              <a:gd name="connsiteX5" fmla="*/ 2701691 w 4540657"/>
              <a:gd name="connsiteY5" fmla="*/ 0 h 214690"/>
              <a:gd name="connsiteX6" fmla="*/ 3133053 w 4540657"/>
              <a:gd name="connsiteY6" fmla="*/ 0 h 214690"/>
              <a:gd name="connsiteX7" fmla="*/ 3564416 w 4540657"/>
              <a:gd name="connsiteY7" fmla="*/ 0 h 214690"/>
              <a:gd name="connsiteX8" fmla="*/ 4041185 w 4540657"/>
              <a:gd name="connsiteY8" fmla="*/ 0 h 214690"/>
              <a:gd name="connsiteX9" fmla="*/ 4540657 w 4540657"/>
              <a:gd name="connsiteY9" fmla="*/ 0 h 214690"/>
              <a:gd name="connsiteX10" fmla="*/ 4540657 w 4540657"/>
              <a:gd name="connsiteY10" fmla="*/ 214690 h 214690"/>
              <a:gd name="connsiteX11" fmla="*/ 3927668 w 4540657"/>
              <a:gd name="connsiteY11" fmla="*/ 214690 h 214690"/>
              <a:gd name="connsiteX12" fmla="*/ 3405493 w 4540657"/>
              <a:gd name="connsiteY12" fmla="*/ 214690 h 214690"/>
              <a:gd name="connsiteX13" fmla="*/ 2792504 w 4540657"/>
              <a:gd name="connsiteY13" fmla="*/ 214690 h 214690"/>
              <a:gd name="connsiteX14" fmla="*/ 2224922 w 4540657"/>
              <a:gd name="connsiteY14" fmla="*/ 214690 h 214690"/>
              <a:gd name="connsiteX15" fmla="*/ 1657340 w 4540657"/>
              <a:gd name="connsiteY15" fmla="*/ 214690 h 214690"/>
              <a:gd name="connsiteX16" fmla="*/ 1089758 w 4540657"/>
              <a:gd name="connsiteY16" fmla="*/ 214690 h 214690"/>
              <a:gd name="connsiteX17" fmla="*/ 0 w 4540657"/>
              <a:gd name="connsiteY17" fmla="*/ 214690 h 214690"/>
              <a:gd name="connsiteX18" fmla="*/ 0 w 4540657"/>
              <a:gd name="connsiteY18" fmla="*/ 0 h 2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0657" h="214690" extrusionOk="0">
                <a:moveTo>
                  <a:pt x="0" y="0"/>
                </a:moveTo>
                <a:cubicBezTo>
                  <a:pt x="289997" y="-34283"/>
                  <a:pt x="383446" y="13472"/>
                  <a:pt x="658395" y="0"/>
                </a:cubicBezTo>
                <a:cubicBezTo>
                  <a:pt x="933345" y="-13472"/>
                  <a:pt x="986796" y="32357"/>
                  <a:pt x="1180571" y="0"/>
                </a:cubicBezTo>
                <a:cubicBezTo>
                  <a:pt x="1374346" y="-32357"/>
                  <a:pt x="1443698" y="19752"/>
                  <a:pt x="1611933" y="0"/>
                </a:cubicBezTo>
                <a:cubicBezTo>
                  <a:pt x="1780168" y="-19752"/>
                  <a:pt x="1906705" y="18345"/>
                  <a:pt x="2088702" y="0"/>
                </a:cubicBezTo>
                <a:cubicBezTo>
                  <a:pt x="2270699" y="-18345"/>
                  <a:pt x="2462627" y="19189"/>
                  <a:pt x="2701691" y="0"/>
                </a:cubicBezTo>
                <a:cubicBezTo>
                  <a:pt x="2940755" y="-19189"/>
                  <a:pt x="3024332" y="43162"/>
                  <a:pt x="3133053" y="0"/>
                </a:cubicBezTo>
                <a:cubicBezTo>
                  <a:pt x="3241774" y="-43162"/>
                  <a:pt x="3421995" y="26117"/>
                  <a:pt x="3564416" y="0"/>
                </a:cubicBezTo>
                <a:cubicBezTo>
                  <a:pt x="3706837" y="-26117"/>
                  <a:pt x="3878915" y="43398"/>
                  <a:pt x="4041185" y="0"/>
                </a:cubicBezTo>
                <a:cubicBezTo>
                  <a:pt x="4203455" y="-43398"/>
                  <a:pt x="4370564" y="59818"/>
                  <a:pt x="4540657" y="0"/>
                </a:cubicBezTo>
                <a:cubicBezTo>
                  <a:pt x="4556403" y="70452"/>
                  <a:pt x="4540150" y="134885"/>
                  <a:pt x="4540657" y="214690"/>
                </a:cubicBezTo>
                <a:cubicBezTo>
                  <a:pt x="4314459" y="239635"/>
                  <a:pt x="4130034" y="175284"/>
                  <a:pt x="3927668" y="214690"/>
                </a:cubicBezTo>
                <a:cubicBezTo>
                  <a:pt x="3725302" y="254096"/>
                  <a:pt x="3545329" y="206420"/>
                  <a:pt x="3405493" y="214690"/>
                </a:cubicBezTo>
                <a:cubicBezTo>
                  <a:pt x="3265657" y="222960"/>
                  <a:pt x="3066720" y="146456"/>
                  <a:pt x="2792504" y="214690"/>
                </a:cubicBezTo>
                <a:cubicBezTo>
                  <a:pt x="2518288" y="282924"/>
                  <a:pt x="2403641" y="186402"/>
                  <a:pt x="2224922" y="214690"/>
                </a:cubicBezTo>
                <a:cubicBezTo>
                  <a:pt x="2046203" y="242978"/>
                  <a:pt x="1902140" y="193669"/>
                  <a:pt x="1657340" y="214690"/>
                </a:cubicBezTo>
                <a:cubicBezTo>
                  <a:pt x="1412540" y="235711"/>
                  <a:pt x="1227293" y="182188"/>
                  <a:pt x="1089758" y="214690"/>
                </a:cubicBezTo>
                <a:cubicBezTo>
                  <a:pt x="952223" y="247192"/>
                  <a:pt x="219979" y="201464"/>
                  <a:pt x="0" y="214690"/>
                </a:cubicBezTo>
                <a:cubicBezTo>
                  <a:pt x="-5960" y="107441"/>
                  <a:pt x="11177" y="987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42055463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55603D-A2A9-4338-8882-EE3907E7139A}"/>
              </a:ext>
            </a:extLst>
          </p:cNvPr>
          <p:cNvSpPr/>
          <p:nvPr/>
        </p:nvSpPr>
        <p:spPr>
          <a:xfrm>
            <a:off x="7436780" y="4877639"/>
            <a:ext cx="4636054" cy="214690"/>
          </a:xfrm>
          <a:custGeom>
            <a:avLst/>
            <a:gdLst>
              <a:gd name="connsiteX0" fmla="*/ 0 w 4636054"/>
              <a:gd name="connsiteY0" fmla="*/ 0 h 214690"/>
              <a:gd name="connsiteX1" fmla="*/ 672228 w 4636054"/>
              <a:gd name="connsiteY1" fmla="*/ 0 h 214690"/>
              <a:gd name="connsiteX2" fmla="*/ 1205374 w 4636054"/>
              <a:gd name="connsiteY2" fmla="*/ 0 h 214690"/>
              <a:gd name="connsiteX3" fmla="*/ 1645799 w 4636054"/>
              <a:gd name="connsiteY3" fmla="*/ 0 h 214690"/>
              <a:gd name="connsiteX4" fmla="*/ 2132585 w 4636054"/>
              <a:gd name="connsiteY4" fmla="*/ 0 h 214690"/>
              <a:gd name="connsiteX5" fmla="*/ 2758452 w 4636054"/>
              <a:gd name="connsiteY5" fmla="*/ 0 h 214690"/>
              <a:gd name="connsiteX6" fmla="*/ 3198877 w 4636054"/>
              <a:gd name="connsiteY6" fmla="*/ 0 h 214690"/>
              <a:gd name="connsiteX7" fmla="*/ 3639302 w 4636054"/>
              <a:gd name="connsiteY7" fmla="*/ 0 h 214690"/>
              <a:gd name="connsiteX8" fmla="*/ 4126088 w 4636054"/>
              <a:gd name="connsiteY8" fmla="*/ 0 h 214690"/>
              <a:gd name="connsiteX9" fmla="*/ 4636054 w 4636054"/>
              <a:gd name="connsiteY9" fmla="*/ 0 h 214690"/>
              <a:gd name="connsiteX10" fmla="*/ 4636054 w 4636054"/>
              <a:gd name="connsiteY10" fmla="*/ 214690 h 214690"/>
              <a:gd name="connsiteX11" fmla="*/ 4010187 w 4636054"/>
              <a:gd name="connsiteY11" fmla="*/ 214690 h 214690"/>
              <a:gd name="connsiteX12" fmla="*/ 3477041 w 4636054"/>
              <a:gd name="connsiteY12" fmla="*/ 214690 h 214690"/>
              <a:gd name="connsiteX13" fmla="*/ 2851173 w 4636054"/>
              <a:gd name="connsiteY13" fmla="*/ 214690 h 214690"/>
              <a:gd name="connsiteX14" fmla="*/ 2271666 w 4636054"/>
              <a:gd name="connsiteY14" fmla="*/ 214690 h 214690"/>
              <a:gd name="connsiteX15" fmla="*/ 1692160 w 4636054"/>
              <a:gd name="connsiteY15" fmla="*/ 214690 h 214690"/>
              <a:gd name="connsiteX16" fmla="*/ 1112653 w 4636054"/>
              <a:gd name="connsiteY16" fmla="*/ 214690 h 214690"/>
              <a:gd name="connsiteX17" fmla="*/ 0 w 4636054"/>
              <a:gd name="connsiteY17" fmla="*/ 214690 h 214690"/>
              <a:gd name="connsiteX18" fmla="*/ 0 w 4636054"/>
              <a:gd name="connsiteY18" fmla="*/ 0 h 2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636054" h="214690" extrusionOk="0">
                <a:moveTo>
                  <a:pt x="0" y="0"/>
                </a:moveTo>
                <a:cubicBezTo>
                  <a:pt x="212263" y="-30912"/>
                  <a:pt x="355927" y="66366"/>
                  <a:pt x="672228" y="0"/>
                </a:cubicBezTo>
                <a:cubicBezTo>
                  <a:pt x="988529" y="-66366"/>
                  <a:pt x="982909" y="10156"/>
                  <a:pt x="1205374" y="0"/>
                </a:cubicBezTo>
                <a:cubicBezTo>
                  <a:pt x="1427839" y="-10156"/>
                  <a:pt x="1482882" y="26539"/>
                  <a:pt x="1645799" y="0"/>
                </a:cubicBezTo>
                <a:cubicBezTo>
                  <a:pt x="1808716" y="-26539"/>
                  <a:pt x="2033830" y="12894"/>
                  <a:pt x="2132585" y="0"/>
                </a:cubicBezTo>
                <a:cubicBezTo>
                  <a:pt x="2231340" y="-12894"/>
                  <a:pt x="2628017" y="27342"/>
                  <a:pt x="2758452" y="0"/>
                </a:cubicBezTo>
                <a:cubicBezTo>
                  <a:pt x="2888887" y="-27342"/>
                  <a:pt x="3001612" y="42969"/>
                  <a:pt x="3198877" y="0"/>
                </a:cubicBezTo>
                <a:cubicBezTo>
                  <a:pt x="3396143" y="-42969"/>
                  <a:pt x="3467624" y="15775"/>
                  <a:pt x="3639302" y="0"/>
                </a:cubicBezTo>
                <a:cubicBezTo>
                  <a:pt x="3810980" y="-15775"/>
                  <a:pt x="3929585" y="36779"/>
                  <a:pt x="4126088" y="0"/>
                </a:cubicBezTo>
                <a:cubicBezTo>
                  <a:pt x="4322591" y="-36779"/>
                  <a:pt x="4418458" y="19152"/>
                  <a:pt x="4636054" y="0"/>
                </a:cubicBezTo>
                <a:cubicBezTo>
                  <a:pt x="4651800" y="70452"/>
                  <a:pt x="4635547" y="134885"/>
                  <a:pt x="4636054" y="214690"/>
                </a:cubicBezTo>
                <a:cubicBezTo>
                  <a:pt x="4443634" y="281113"/>
                  <a:pt x="4314851" y="173918"/>
                  <a:pt x="4010187" y="214690"/>
                </a:cubicBezTo>
                <a:cubicBezTo>
                  <a:pt x="3705523" y="255462"/>
                  <a:pt x="3702730" y="152829"/>
                  <a:pt x="3477041" y="214690"/>
                </a:cubicBezTo>
                <a:cubicBezTo>
                  <a:pt x="3251352" y="276551"/>
                  <a:pt x="3029626" y="210183"/>
                  <a:pt x="2851173" y="214690"/>
                </a:cubicBezTo>
                <a:cubicBezTo>
                  <a:pt x="2672720" y="219197"/>
                  <a:pt x="2533571" y="206022"/>
                  <a:pt x="2271666" y="214690"/>
                </a:cubicBezTo>
                <a:cubicBezTo>
                  <a:pt x="2009761" y="223358"/>
                  <a:pt x="1870493" y="180508"/>
                  <a:pt x="1692160" y="214690"/>
                </a:cubicBezTo>
                <a:cubicBezTo>
                  <a:pt x="1513827" y="248872"/>
                  <a:pt x="1342512" y="173438"/>
                  <a:pt x="1112653" y="214690"/>
                </a:cubicBezTo>
                <a:cubicBezTo>
                  <a:pt x="882794" y="255942"/>
                  <a:pt x="381970" y="181412"/>
                  <a:pt x="0" y="214690"/>
                </a:cubicBezTo>
                <a:cubicBezTo>
                  <a:pt x="-5960" y="107441"/>
                  <a:pt x="11177" y="987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accent6"/>
            </a:solidFill>
            <a:extLst>
              <a:ext uri="{C807C97D-BFC1-408E-A445-0C87EB9F89A2}">
                <ask:lineSketchStyleProps xmlns:ask="http://schemas.microsoft.com/office/drawing/2018/sketchyshapes" sd="42055463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098BFA1-7387-A1D0-3B3A-8FA01CC46474}"/>
              </a:ext>
            </a:extLst>
          </p:cNvPr>
          <p:cNvSpPr/>
          <p:nvPr/>
        </p:nvSpPr>
        <p:spPr>
          <a:xfrm>
            <a:off x="7438279" y="5122663"/>
            <a:ext cx="4540657" cy="214690"/>
          </a:xfrm>
          <a:custGeom>
            <a:avLst/>
            <a:gdLst>
              <a:gd name="connsiteX0" fmla="*/ 0 w 4540657"/>
              <a:gd name="connsiteY0" fmla="*/ 0 h 214690"/>
              <a:gd name="connsiteX1" fmla="*/ 658395 w 4540657"/>
              <a:gd name="connsiteY1" fmla="*/ 0 h 214690"/>
              <a:gd name="connsiteX2" fmla="*/ 1180571 w 4540657"/>
              <a:gd name="connsiteY2" fmla="*/ 0 h 214690"/>
              <a:gd name="connsiteX3" fmla="*/ 1611933 w 4540657"/>
              <a:gd name="connsiteY3" fmla="*/ 0 h 214690"/>
              <a:gd name="connsiteX4" fmla="*/ 2088702 w 4540657"/>
              <a:gd name="connsiteY4" fmla="*/ 0 h 214690"/>
              <a:gd name="connsiteX5" fmla="*/ 2701691 w 4540657"/>
              <a:gd name="connsiteY5" fmla="*/ 0 h 214690"/>
              <a:gd name="connsiteX6" fmla="*/ 3133053 w 4540657"/>
              <a:gd name="connsiteY6" fmla="*/ 0 h 214690"/>
              <a:gd name="connsiteX7" fmla="*/ 3564416 w 4540657"/>
              <a:gd name="connsiteY7" fmla="*/ 0 h 214690"/>
              <a:gd name="connsiteX8" fmla="*/ 4041185 w 4540657"/>
              <a:gd name="connsiteY8" fmla="*/ 0 h 214690"/>
              <a:gd name="connsiteX9" fmla="*/ 4540657 w 4540657"/>
              <a:gd name="connsiteY9" fmla="*/ 0 h 214690"/>
              <a:gd name="connsiteX10" fmla="*/ 4540657 w 4540657"/>
              <a:gd name="connsiteY10" fmla="*/ 214690 h 214690"/>
              <a:gd name="connsiteX11" fmla="*/ 3927668 w 4540657"/>
              <a:gd name="connsiteY11" fmla="*/ 214690 h 214690"/>
              <a:gd name="connsiteX12" fmla="*/ 3405493 w 4540657"/>
              <a:gd name="connsiteY12" fmla="*/ 214690 h 214690"/>
              <a:gd name="connsiteX13" fmla="*/ 2792504 w 4540657"/>
              <a:gd name="connsiteY13" fmla="*/ 214690 h 214690"/>
              <a:gd name="connsiteX14" fmla="*/ 2224922 w 4540657"/>
              <a:gd name="connsiteY14" fmla="*/ 214690 h 214690"/>
              <a:gd name="connsiteX15" fmla="*/ 1657340 w 4540657"/>
              <a:gd name="connsiteY15" fmla="*/ 214690 h 214690"/>
              <a:gd name="connsiteX16" fmla="*/ 1089758 w 4540657"/>
              <a:gd name="connsiteY16" fmla="*/ 214690 h 214690"/>
              <a:gd name="connsiteX17" fmla="*/ 0 w 4540657"/>
              <a:gd name="connsiteY17" fmla="*/ 214690 h 214690"/>
              <a:gd name="connsiteX18" fmla="*/ 0 w 4540657"/>
              <a:gd name="connsiteY18" fmla="*/ 0 h 214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540657" h="214690" extrusionOk="0">
                <a:moveTo>
                  <a:pt x="0" y="0"/>
                </a:moveTo>
                <a:cubicBezTo>
                  <a:pt x="289997" y="-34283"/>
                  <a:pt x="383446" y="13472"/>
                  <a:pt x="658395" y="0"/>
                </a:cubicBezTo>
                <a:cubicBezTo>
                  <a:pt x="933345" y="-13472"/>
                  <a:pt x="986796" y="32357"/>
                  <a:pt x="1180571" y="0"/>
                </a:cubicBezTo>
                <a:cubicBezTo>
                  <a:pt x="1374346" y="-32357"/>
                  <a:pt x="1443698" y="19752"/>
                  <a:pt x="1611933" y="0"/>
                </a:cubicBezTo>
                <a:cubicBezTo>
                  <a:pt x="1780168" y="-19752"/>
                  <a:pt x="1906705" y="18345"/>
                  <a:pt x="2088702" y="0"/>
                </a:cubicBezTo>
                <a:cubicBezTo>
                  <a:pt x="2270699" y="-18345"/>
                  <a:pt x="2462627" y="19189"/>
                  <a:pt x="2701691" y="0"/>
                </a:cubicBezTo>
                <a:cubicBezTo>
                  <a:pt x="2940755" y="-19189"/>
                  <a:pt x="3024332" y="43162"/>
                  <a:pt x="3133053" y="0"/>
                </a:cubicBezTo>
                <a:cubicBezTo>
                  <a:pt x="3241774" y="-43162"/>
                  <a:pt x="3421995" y="26117"/>
                  <a:pt x="3564416" y="0"/>
                </a:cubicBezTo>
                <a:cubicBezTo>
                  <a:pt x="3706837" y="-26117"/>
                  <a:pt x="3878915" y="43398"/>
                  <a:pt x="4041185" y="0"/>
                </a:cubicBezTo>
                <a:cubicBezTo>
                  <a:pt x="4203455" y="-43398"/>
                  <a:pt x="4370564" y="59818"/>
                  <a:pt x="4540657" y="0"/>
                </a:cubicBezTo>
                <a:cubicBezTo>
                  <a:pt x="4556403" y="70452"/>
                  <a:pt x="4540150" y="134885"/>
                  <a:pt x="4540657" y="214690"/>
                </a:cubicBezTo>
                <a:cubicBezTo>
                  <a:pt x="4314459" y="239635"/>
                  <a:pt x="4130034" y="175284"/>
                  <a:pt x="3927668" y="214690"/>
                </a:cubicBezTo>
                <a:cubicBezTo>
                  <a:pt x="3725302" y="254096"/>
                  <a:pt x="3545329" y="206420"/>
                  <a:pt x="3405493" y="214690"/>
                </a:cubicBezTo>
                <a:cubicBezTo>
                  <a:pt x="3265657" y="222960"/>
                  <a:pt x="3066720" y="146456"/>
                  <a:pt x="2792504" y="214690"/>
                </a:cubicBezTo>
                <a:cubicBezTo>
                  <a:pt x="2518288" y="282924"/>
                  <a:pt x="2403641" y="186402"/>
                  <a:pt x="2224922" y="214690"/>
                </a:cubicBezTo>
                <a:cubicBezTo>
                  <a:pt x="2046203" y="242978"/>
                  <a:pt x="1902140" y="193669"/>
                  <a:pt x="1657340" y="214690"/>
                </a:cubicBezTo>
                <a:cubicBezTo>
                  <a:pt x="1412540" y="235711"/>
                  <a:pt x="1227293" y="182188"/>
                  <a:pt x="1089758" y="214690"/>
                </a:cubicBezTo>
                <a:cubicBezTo>
                  <a:pt x="952223" y="247192"/>
                  <a:pt x="219979" y="201464"/>
                  <a:pt x="0" y="214690"/>
                </a:cubicBezTo>
                <a:cubicBezTo>
                  <a:pt x="-5960" y="107441"/>
                  <a:pt x="11177" y="9873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205546383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2F14C87-B861-B07F-F73D-F9B167B71CF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438"/>
          <a:stretch/>
        </p:blipFill>
        <p:spPr>
          <a:xfrm>
            <a:off x="36061" y="3190400"/>
            <a:ext cx="6446196" cy="3439328"/>
          </a:xfrm>
          <a:custGeom>
            <a:avLst/>
            <a:gdLst>
              <a:gd name="connsiteX0" fmla="*/ 0 w 6446196"/>
              <a:gd name="connsiteY0" fmla="*/ 0 h 3439328"/>
              <a:gd name="connsiteX1" fmla="*/ 714942 w 6446196"/>
              <a:gd name="connsiteY1" fmla="*/ 0 h 3439328"/>
              <a:gd name="connsiteX2" fmla="*/ 1107574 w 6446196"/>
              <a:gd name="connsiteY2" fmla="*/ 0 h 3439328"/>
              <a:gd name="connsiteX3" fmla="*/ 1629130 w 6446196"/>
              <a:gd name="connsiteY3" fmla="*/ 0 h 3439328"/>
              <a:gd name="connsiteX4" fmla="*/ 2279609 w 6446196"/>
              <a:gd name="connsiteY4" fmla="*/ 0 h 3439328"/>
              <a:gd name="connsiteX5" fmla="*/ 2994551 w 6446196"/>
              <a:gd name="connsiteY5" fmla="*/ 0 h 3439328"/>
              <a:gd name="connsiteX6" fmla="*/ 3516107 w 6446196"/>
              <a:gd name="connsiteY6" fmla="*/ 0 h 3439328"/>
              <a:gd name="connsiteX7" fmla="*/ 4102125 w 6446196"/>
              <a:gd name="connsiteY7" fmla="*/ 0 h 3439328"/>
              <a:gd name="connsiteX8" fmla="*/ 4494757 w 6446196"/>
              <a:gd name="connsiteY8" fmla="*/ 0 h 3439328"/>
              <a:gd name="connsiteX9" fmla="*/ 5145236 w 6446196"/>
              <a:gd name="connsiteY9" fmla="*/ 0 h 3439328"/>
              <a:gd name="connsiteX10" fmla="*/ 5795716 w 6446196"/>
              <a:gd name="connsiteY10" fmla="*/ 0 h 3439328"/>
              <a:gd name="connsiteX11" fmla="*/ 6446196 w 6446196"/>
              <a:gd name="connsiteY11" fmla="*/ 0 h 3439328"/>
              <a:gd name="connsiteX12" fmla="*/ 6446196 w 6446196"/>
              <a:gd name="connsiteY12" fmla="*/ 504435 h 3439328"/>
              <a:gd name="connsiteX13" fmla="*/ 6446196 w 6446196"/>
              <a:gd name="connsiteY13" fmla="*/ 1112049 h 3439328"/>
              <a:gd name="connsiteX14" fmla="*/ 6446196 w 6446196"/>
              <a:gd name="connsiteY14" fmla="*/ 1582091 h 3439328"/>
              <a:gd name="connsiteX15" fmla="*/ 6446196 w 6446196"/>
              <a:gd name="connsiteY15" fmla="*/ 2052132 h 3439328"/>
              <a:gd name="connsiteX16" fmla="*/ 6446196 w 6446196"/>
              <a:gd name="connsiteY16" fmla="*/ 2556567 h 3439328"/>
              <a:gd name="connsiteX17" fmla="*/ 6446196 w 6446196"/>
              <a:gd name="connsiteY17" fmla="*/ 3439328 h 3439328"/>
              <a:gd name="connsiteX18" fmla="*/ 5924640 w 6446196"/>
              <a:gd name="connsiteY18" fmla="*/ 3439328 h 3439328"/>
              <a:gd name="connsiteX19" fmla="*/ 5209698 w 6446196"/>
              <a:gd name="connsiteY19" fmla="*/ 3439328 h 3439328"/>
              <a:gd name="connsiteX20" fmla="*/ 4494757 w 6446196"/>
              <a:gd name="connsiteY20" fmla="*/ 3439328 h 3439328"/>
              <a:gd name="connsiteX21" fmla="*/ 4037663 w 6446196"/>
              <a:gd name="connsiteY21" fmla="*/ 3439328 h 3439328"/>
              <a:gd name="connsiteX22" fmla="*/ 3451645 w 6446196"/>
              <a:gd name="connsiteY22" fmla="*/ 3439328 h 3439328"/>
              <a:gd name="connsiteX23" fmla="*/ 2994551 w 6446196"/>
              <a:gd name="connsiteY23" fmla="*/ 3439328 h 3439328"/>
              <a:gd name="connsiteX24" fmla="*/ 2537457 w 6446196"/>
              <a:gd name="connsiteY24" fmla="*/ 3439328 h 3439328"/>
              <a:gd name="connsiteX25" fmla="*/ 2144825 w 6446196"/>
              <a:gd name="connsiteY25" fmla="*/ 3439328 h 3439328"/>
              <a:gd name="connsiteX26" fmla="*/ 1494345 w 6446196"/>
              <a:gd name="connsiteY26" fmla="*/ 3439328 h 3439328"/>
              <a:gd name="connsiteX27" fmla="*/ 1037252 w 6446196"/>
              <a:gd name="connsiteY27" fmla="*/ 3439328 h 3439328"/>
              <a:gd name="connsiteX28" fmla="*/ 515696 w 6446196"/>
              <a:gd name="connsiteY28" fmla="*/ 3439328 h 3439328"/>
              <a:gd name="connsiteX29" fmla="*/ 0 w 6446196"/>
              <a:gd name="connsiteY29" fmla="*/ 3439328 h 3439328"/>
              <a:gd name="connsiteX30" fmla="*/ 0 w 6446196"/>
              <a:gd name="connsiteY30" fmla="*/ 2797320 h 3439328"/>
              <a:gd name="connsiteX31" fmla="*/ 0 w 6446196"/>
              <a:gd name="connsiteY31" fmla="*/ 2292885 h 3439328"/>
              <a:gd name="connsiteX32" fmla="*/ 0 w 6446196"/>
              <a:gd name="connsiteY32" fmla="*/ 1650877 h 3439328"/>
              <a:gd name="connsiteX33" fmla="*/ 0 w 6446196"/>
              <a:gd name="connsiteY33" fmla="*/ 1077656 h 3439328"/>
              <a:gd name="connsiteX34" fmla="*/ 0 w 6446196"/>
              <a:gd name="connsiteY34" fmla="*/ 504435 h 3439328"/>
              <a:gd name="connsiteX35" fmla="*/ 0 w 6446196"/>
              <a:gd name="connsiteY35" fmla="*/ 0 h 3439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446196" h="3439328" fill="none" extrusionOk="0">
                <a:moveTo>
                  <a:pt x="0" y="0"/>
                </a:moveTo>
                <a:cubicBezTo>
                  <a:pt x="298416" y="-77799"/>
                  <a:pt x="539513" y="59572"/>
                  <a:pt x="714942" y="0"/>
                </a:cubicBezTo>
                <a:cubicBezTo>
                  <a:pt x="890371" y="-59572"/>
                  <a:pt x="930711" y="38389"/>
                  <a:pt x="1107574" y="0"/>
                </a:cubicBezTo>
                <a:cubicBezTo>
                  <a:pt x="1284437" y="-38389"/>
                  <a:pt x="1465846" y="43394"/>
                  <a:pt x="1629130" y="0"/>
                </a:cubicBezTo>
                <a:cubicBezTo>
                  <a:pt x="1792414" y="-43394"/>
                  <a:pt x="2117217" y="11192"/>
                  <a:pt x="2279609" y="0"/>
                </a:cubicBezTo>
                <a:cubicBezTo>
                  <a:pt x="2442001" y="-11192"/>
                  <a:pt x="2740165" y="35813"/>
                  <a:pt x="2994551" y="0"/>
                </a:cubicBezTo>
                <a:cubicBezTo>
                  <a:pt x="3248937" y="-35813"/>
                  <a:pt x="3268126" y="29546"/>
                  <a:pt x="3516107" y="0"/>
                </a:cubicBezTo>
                <a:cubicBezTo>
                  <a:pt x="3764088" y="-29546"/>
                  <a:pt x="3953856" y="21485"/>
                  <a:pt x="4102125" y="0"/>
                </a:cubicBezTo>
                <a:cubicBezTo>
                  <a:pt x="4250394" y="-21485"/>
                  <a:pt x="4309663" y="32487"/>
                  <a:pt x="4494757" y="0"/>
                </a:cubicBezTo>
                <a:cubicBezTo>
                  <a:pt x="4679851" y="-32487"/>
                  <a:pt x="4831999" y="64233"/>
                  <a:pt x="5145236" y="0"/>
                </a:cubicBezTo>
                <a:cubicBezTo>
                  <a:pt x="5458473" y="-64233"/>
                  <a:pt x="5506456" y="1309"/>
                  <a:pt x="5795716" y="0"/>
                </a:cubicBezTo>
                <a:cubicBezTo>
                  <a:pt x="6084976" y="-1309"/>
                  <a:pt x="6221561" y="18619"/>
                  <a:pt x="6446196" y="0"/>
                </a:cubicBezTo>
                <a:cubicBezTo>
                  <a:pt x="6477391" y="148680"/>
                  <a:pt x="6430918" y="289778"/>
                  <a:pt x="6446196" y="504435"/>
                </a:cubicBezTo>
                <a:cubicBezTo>
                  <a:pt x="6461474" y="719093"/>
                  <a:pt x="6434965" y="853060"/>
                  <a:pt x="6446196" y="1112049"/>
                </a:cubicBezTo>
                <a:cubicBezTo>
                  <a:pt x="6457427" y="1371038"/>
                  <a:pt x="6444227" y="1369761"/>
                  <a:pt x="6446196" y="1582091"/>
                </a:cubicBezTo>
                <a:cubicBezTo>
                  <a:pt x="6448165" y="1794421"/>
                  <a:pt x="6433008" y="1850321"/>
                  <a:pt x="6446196" y="2052132"/>
                </a:cubicBezTo>
                <a:cubicBezTo>
                  <a:pt x="6459384" y="2253943"/>
                  <a:pt x="6388068" y="2433909"/>
                  <a:pt x="6446196" y="2556567"/>
                </a:cubicBezTo>
                <a:cubicBezTo>
                  <a:pt x="6504324" y="2679226"/>
                  <a:pt x="6404932" y="3030491"/>
                  <a:pt x="6446196" y="3439328"/>
                </a:cubicBezTo>
                <a:cubicBezTo>
                  <a:pt x="6224801" y="3468405"/>
                  <a:pt x="6178726" y="3386158"/>
                  <a:pt x="5924640" y="3439328"/>
                </a:cubicBezTo>
                <a:cubicBezTo>
                  <a:pt x="5670554" y="3492498"/>
                  <a:pt x="5361226" y="3396494"/>
                  <a:pt x="5209698" y="3439328"/>
                </a:cubicBezTo>
                <a:cubicBezTo>
                  <a:pt x="5058170" y="3482162"/>
                  <a:pt x="4710993" y="3366626"/>
                  <a:pt x="4494757" y="3439328"/>
                </a:cubicBezTo>
                <a:cubicBezTo>
                  <a:pt x="4278521" y="3512030"/>
                  <a:pt x="4192482" y="3404595"/>
                  <a:pt x="4037663" y="3439328"/>
                </a:cubicBezTo>
                <a:cubicBezTo>
                  <a:pt x="3882844" y="3474061"/>
                  <a:pt x="3619034" y="3389403"/>
                  <a:pt x="3451645" y="3439328"/>
                </a:cubicBezTo>
                <a:cubicBezTo>
                  <a:pt x="3284256" y="3489253"/>
                  <a:pt x="3132320" y="3437953"/>
                  <a:pt x="2994551" y="3439328"/>
                </a:cubicBezTo>
                <a:cubicBezTo>
                  <a:pt x="2856782" y="3440703"/>
                  <a:pt x="2718871" y="3387787"/>
                  <a:pt x="2537457" y="3439328"/>
                </a:cubicBezTo>
                <a:cubicBezTo>
                  <a:pt x="2356043" y="3490869"/>
                  <a:pt x="2286800" y="3405594"/>
                  <a:pt x="2144825" y="3439328"/>
                </a:cubicBezTo>
                <a:cubicBezTo>
                  <a:pt x="2002850" y="3473062"/>
                  <a:pt x="1708212" y="3403516"/>
                  <a:pt x="1494345" y="3439328"/>
                </a:cubicBezTo>
                <a:cubicBezTo>
                  <a:pt x="1280478" y="3475140"/>
                  <a:pt x="1242417" y="3395425"/>
                  <a:pt x="1037252" y="3439328"/>
                </a:cubicBezTo>
                <a:cubicBezTo>
                  <a:pt x="832087" y="3483231"/>
                  <a:pt x="746070" y="3392737"/>
                  <a:pt x="515696" y="3439328"/>
                </a:cubicBezTo>
                <a:cubicBezTo>
                  <a:pt x="285322" y="3485919"/>
                  <a:pt x="149877" y="3391311"/>
                  <a:pt x="0" y="3439328"/>
                </a:cubicBezTo>
                <a:cubicBezTo>
                  <a:pt x="-57612" y="3196882"/>
                  <a:pt x="25942" y="2982080"/>
                  <a:pt x="0" y="2797320"/>
                </a:cubicBezTo>
                <a:cubicBezTo>
                  <a:pt x="-25942" y="2612560"/>
                  <a:pt x="27026" y="2526360"/>
                  <a:pt x="0" y="2292885"/>
                </a:cubicBezTo>
                <a:cubicBezTo>
                  <a:pt x="-27026" y="2059411"/>
                  <a:pt x="64987" y="1960104"/>
                  <a:pt x="0" y="1650877"/>
                </a:cubicBezTo>
                <a:cubicBezTo>
                  <a:pt x="-64987" y="1341650"/>
                  <a:pt x="2464" y="1323404"/>
                  <a:pt x="0" y="1077656"/>
                </a:cubicBezTo>
                <a:cubicBezTo>
                  <a:pt x="-2464" y="831908"/>
                  <a:pt x="28705" y="760614"/>
                  <a:pt x="0" y="504435"/>
                </a:cubicBezTo>
                <a:cubicBezTo>
                  <a:pt x="-28705" y="248256"/>
                  <a:pt x="39867" y="237942"/>
                  <a:pt x="0" y="0"/>
                </a:cubicBezTo>
                <a:close/>
              </a:path>
              <a:path w="6446196" h="3439328" stroke="0" extrusionOk="0">
                <a:moveTo>
                  <a:pt x="0" y="0"/>
                </a:moveTo>
                <a:cubicBezTo>
                  <a:pt x="201830" y="-973"/>
                  <a:pt x="392039" y="24267"/>
                  <a:pt x="521556" y="0"/>
                </a:cubicBezTo>
                <a:cubicBezTo>
                  <a:pt x="651073" y="-24267"/>
                  <a:pt x="1011711" y="78001"/>
                  <a:pt x="1172036" y="0"/>
                </a:cubicBezTo>
                <a:cubicBezTo>
                  <a:pt x="1332361" y="-78001"/>
                  <a:pt x="1519571" y="51456"/>
                  <a:pt x="1758053" y="0"/>
                </a:cubicBezTo>
                <a:cubicBezTo>
                  <a:pt x="1996535" y="-51456"/>
                  <a:pt x="2128055" y="21977"/>
                  <a:pt x="2408533" y="0"/>
                </a:cubicBezTo>
                <a:cubicBezTo>
                  <a:pt x="2689011" y="-21977"/>
                  <a:pt x="2890277" y="75374"/>
                  <a:pt x="3123475" y="0"/>
                </a:cubicBezTo>
                <a:cubicBezTo>
                  <a:pt x="3356673" y="-75374"/>
                  <a:pt x="3363779" y="44210"/>
                  <a:pt x="3516107" y="0"/>
                </a:cubicBezTo>
                <a:cubicBezTo>
                  <a:pt x="3668435" y="-44210"/>
                  <a:pt x="4003171" y="13084"/>
                  <a:pt x="4166587" y="0"/>
                </a:cubicBezTo>
                <a:cubicBezTo>
                  <a:pt x="4330003" y="-13084"/>
                  <a:pt x="4712984" y="29822"/>
                  <a:pt x="4881528" y="0"/>
                </a:cubicBezTo>
                <a:cubicBezTo>
                  <a:pt x="5050072" y="-29822"/>
                  <a:pt x="5129174" y="16126"/>
                  <a:pt x="5274160" y="0"/>
                </a:cubicBezTo>
                <a:cubicBezTo>
                  <a:pt x="5419146" y="-16126"/>
                  <a:pt x="5652448" y="42161"/>
                  <a:pt x="5795716" y="0"/>
                </a:cubicBezTo>
                <a:cubicBezTo>
                  <a:pt x="5938984" y="-42161"/>
                  <a:pt x="6220512" y="65601"/>
                  <a:pt x="6446196" y="0"/>
                </a:cubicBezTo>
                <a:cubicBezTo>
                  <a:pt x="6447224" y="122366"/>
                  <a:pt x="6402381" y="287758"/>
                  <a:pt x="6446196" y="504435"/>
                </a:cubicBezTo>
                <a:cubicBezTo>
                  <a:pt x="6490011" y="721112"/>
                  <a:pt x="6424726" y="811204"/>
                  <a:pt x="6446196" y="1008870"/>
                </a:cubicBezTo>
                <a:cubicBezTo>
                  <a:pt x="6467666" y="1206536"/>
                  <a:pt x="6426964" y="1339780"/>
                  <a:pt x="6446196" y="1547698"/>
                </a:cubicBezTo>
                <a:cubicBezTo>
                  <a:pt x="6465428" y="1755616"/>
                  <a:pt x="6380610" y="1928907"/>
                  <a:pt x="6446196" y="2155312"/>
                </a:cubicBezTo>
                <a:cubicBezTo>
                  <a:pt x="6511782" y="2381717"/>
                  <a:pt x="6387912" y="2474251"/>
                  <a:pt x="6446196" y="2728534"/>
                </a:cubicBezTo>
                <a:cubicBezTo>
                  <a:pt x="6504480" y="2982817"/>
                  <a:pt x="6361704" y="3113551"/>
                  <a:pt x="6446196" y="3439328"/>
                </a:cubicBezTo>
                <a:cubicBezTo>
                  <a:pt x="6310816" y="3482177"/>
                  <a:pt x="5988440" y="3412511"/>
                  <a:pt x="5860178" y="3439328"/>
                </a:cubicBezTo>
                <a:cubicBezTo>
                  <a:pt x="5731916" y="3466145"/>
                  <a:pt x="5367282" y="3397754"/>
                  <a:pt x="5209698" y="3439328"/>
                </a:cubicBezTo>
                <a:cubicBezTo>
                  <a:pt x="5052114" y="3480902"/>
                  <a:pt x="4960988" y="3419806"/>
                  <a:pt x="4817066" y="3439328"/>
                </a:cubicBezTo>
                <a:cubicBezTo>
                  <a:pt x="4673144" y="3458850"/>
                  <a:pt x="4493196" y="3429995"/>
                  <a:pt x="4359973" y="3439328"/>
                </a:cubicBezTo>
                <a:cubicBezTo>
                  <a:pt x="4226750" y="3448661"/>
                  <a:pt x="4016548" y="3407268"/>
                  <a:pt x="3902879" y="3439328"/>
                </a:cubicBezTo>
                <a:cubicBezTo>
                  <a:pt x="3789210" y="3471388"/>
                  <a:pt x="3602934" y="3430744"/>
                  <a:pt x="3445785" y="3439328"/>
                </a:cubicBezTo>
                <a:cubicBezTo>
                  <a:pt x="3288636" y="3447912"/>
                  <a:pt x="2942866" y="3389912"/>
                  <a:pt x="2795305" y="3439328"/>
                </a:cubicBezTo>
                <a:cubicBezTo>
                  <a:pt x="2647744" y="3488744"/>
                  <a:pt x="2530031" y="3438087"/>
                  <a:pt x="2402673" y="3439328"/>
                </a:cubicBezTo>
                <a:cubicBezTo>
                  <a:pt x="2275315" y="3440569"/>
                  <a:pt x="2091588" y="3430522"/>
                  <a:pt x="1945579" y="3439328"/>
                </a:cubicBezTo>
                <a:cubicBezTo>
                  <a:pt x="1799570" y="3448134"/>
                  <a:pt x="1644051" y="3423149"/>
                  <a:pt x="1552947" y="3439328"/>
                </a:cubicBezTo>
                <a:cubicBezTo>
                  <a:pt x="1461843" y="3455507"/>
                  <a:pt x="1320017" y="3433390"/>
                  <a:pt x="1160315" y="3439328"/>
                </a:cubicBezTo>
                <a:cubicBezTo>
                  <a:pt x="1000613" y="3445266"/>
                  <a:pt x="870028" y="3427619"/>
                  <a:pt x="703221" y="3439328"/>
                </a:cubicBezTo>
                <a:cubicBezTo>
                  <a:pt x="536414" y="3451037"/>
                  <a:pt x="162871" y="3388889"/>
                  <a:pt x="0" y="3439328"/>
                </a:cubicBezTo>
                <a:cubicBezTo>
                  <a:pt x="-11948" y="3268002"/>
                  <a:pt x="23975" y="3154026"/>
                  <a:pt x="0" y="2969287"/>
                </a:cubicBezTo>
                <a:cubicBezTo>
                  <a:pt x="-23975" y="2784548"/>
                  <a:pt x="51356" y="2623893"/>
                  <a:pt x="0" y="2361672"/>
                </a:cubicBezTo>
                <a:cubicBezTo>
                  <a:pt x="-51356" y="2099451"/>
                  <a:pt x="41287" y="2031232"/>
                  <a:pt x="0" y="1857237"/>
                </a:cubicBezTo>
                <a:cubicBezTo>
                  <a:pt x="-41287" y="1683242"/>
                  <a:pt x="12991" y="1458860"/>
                  <a:pt x="0" y="1215229"/>
                </a:cubicBezTo>
                <a:cubicBezTo>
                  <a:pt x="-12991" y="971598"/>
                  <a:pt x="4243" y="781691"/>
                  <a:pt x="0" y="607615"/>
                </a:cubicBezTo>
                <a:cubicBezTo>
                  <a:pt x="-4243" y="433539"/>
                  <a:pt x="53799" y="130046"/>
                  <a:pt x="0" y="0"/>
                </a:cubicBezTo>
                <a:close/>
              </a:path>
            </a:pathLst>
          </a:custGeom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353828795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4143061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D4C4AD79-D8D2-4A02-B9B5-8AA1B2AE3E20}"/>
              </a:ext>
            </a:extLst>
          </p:cNvPr>
          <p:cNvCxnSpPr>
            <a:cxnSpLocks/>
          </p:cNvCxnSpPr>
          <p:nvPr/>
        </p:nvCxnSpPr>
        <p:spPr>
          <a:xfrm>
            <a:off x="5910752" y="821814"/>
            <a:ext cx="0" cy="5905791"/>
          </a:xfrm>
          <a:prstGeom prst="line">
            <a:avLst/>
          </a:prstGeom>
          <a:ln w="73025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674B92E8-F1C7-4013-998D-D0F19CA11001}"/>
              </a:ext>
            </a:extLst>
          </p:cNvPr>
          <p:cNvSpPr txBox="1"/>
          <p:nvPr/>
        </p:nvSpPr>
        <p:spPr>
          <a:xfrm>
            <a:off x="483183" y="223593"/>
            <a:ext cx="1183341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C00000"/>
                </a:solidFill>
              </a:rPr>
              <a:t>2. Die Klassiker: Wohnen und Mobilität</a:t>
            </a:r>
            <a:endParaRPr lang="fr-CH" sz="3600" b="1" dirty="0">
              <a:solidFill>
                <a:srgbClr val="C000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27B1383-30FA-4650-B8B2-CEA766796ACD}"/>
              </a:ext>
            </a:extLst>
          </p:cNvPr>
          <p:cNvSpPr txBox="1"/>
          <p:nvPr/>
        </p:nvSpPr>
        <p:spPr>
          <a:xfrm>
            <a:off x="634035" y="6039143"/>
            <a:ext cx="4904245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FR" b="1" dirty="0"/>
              <a:t>+6 TWh Stromverbrauch, hauptsächlich im Winter </a:t>
            </a:r>
            <a:r>
              <a:rPr lang="fr-FR" dirty="0"/>
              <a:t>(auch Isolierung und nicht-elektrische Wärme)</a:t>
            </a:r>
            <a:endParaRPr lang="fr-CH" dirty="0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4096D7F-6F8E-401F-957E-475EE74953C7}"/>
              </a:ext>
            </a:extLst>
          </p:cNvPr>
          <p:cNvSpPr txBox="1"/>
          <p:nvPr/>
        </p:nvSpPr>
        <p:spPr>
          <a:xfrm>
            <a:off x="6666913" y="6081138"/>
            <a:ext cx="5079420" cy="369332"/>
          </a:xfrm>
          <a:prstGeom prst="rect">
            <a:avLst/>
          </a:prstGeom>
          <a:solidFill>
            <a:srgbClr val="AB0D89"/>
          </a:solidFill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+ 17 TWh Stromverbrauch (</a:t>
            </a:r>
            <a:r>
              <a:rPr lang="fr-FR" b="1" dirty="0" err="1">
                <a:solidFill>
                  <a:schemeClr val="bg1">
                    <a:lumMod val="95000"/>
                  </a:schemeClr>
                </a:solidFill>
              </a:rPr>
              <a:t>gleichmässig</a:t>
            </a:r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 verteilt)</a:t>
            </a:r>
            <a:endParaRPr lang="fr-CH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86CDF11-9EC3-3DE3-F42A-EE7B418C9DA0}"/>
              </a:ext>
            </a:extLst>
          </p:cNvPr>
          <p:cNvSpPr/>
          <p:nvPr/>
        </p:nvSpPr>
        <p:spPr>
          <a:xfrm>
            <a:off x="310808" y="5918479"/>
            <a:ext cx="1354567" cy="588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201F3ED6-E675-171B-2F4A-69455CAC59BF}"/>
              </a:ext>
            </a:extLst>
          </p:cNvPr>
          <p:cNvSpPr/>
          <p:nvPr/>
        </p:nvSpPr>
        <p:spPr>
          <a:xfrm>
            <a:off x="6459196" y="5971709"/>
            <a:ext cx="1354567" cy="58819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301D18-BA1B-19F4-52D6-0F94025789FA}"/>
              </a:ext>
            </a:extLst>
          </p:cNvPr>
          <p:cNvSpPr txBox="1"/>
          <p:nvPr/>
        </p:nvSpPr>
        <p:spPr>
          <a:xfrm>
            <a:off x="4622965" y="4884538"/>
            <a:ext cx="2513514" cy="923330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Und 20 TWh ersetzen von </a:t>
            </a:r>
            <a:r>
              <a:rPr lang="fr-FR" b="1" dirty="0" err="1"/>
              <a:t>Kernkraft</a:t>
            </a:r>
            <a:r>
              <a:rPr lang="fr-FR" b="1" dirty="0"/>
              <a:t> am Ende ihrer Laufzeit</a:t>
            </a:r>
            <a:endParaRPr lang="fr-CH" b="1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FEC22A1-FA22-AA64-4577-DA3E72E51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446" y="869924"/>
            <a:ext cx="2825408" cy="203393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A0D9788-FC31-DC3A-D508-F95D4E67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03" y="3231120"/>
            <a:ext cx="2825408" cy="256043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876A8270-6947-B336-88C4-45C3B7C76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271" y="898493"/>
            <a:ext cx="3337026" cy="23040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6D253AD-16F8-6709-1A91-F7555A277E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144" y="3401896"/>
            <a:ext cx="3327153" cy="2141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727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8" grpId="0" animBg="1"/>
      <p:bldP spid="3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B71AD710-88F9-6EE7-283B-353AB6BD4FD1}"/>
              </a:ext>
            </a:extLst>
          </p:cNvPr>
          <p:cNvSpPr txBox="1"/>
          <p:nvPr/>
        </p:nvSpPr>
        <p:spPr>
          <a:xfrm>
            <a:off x="384811" y="254470"/>
            <a:ext cx="105456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 err="1"/>
              <a:t>Strom</a:t>
            </a:r>
            <a:r>
              <a:rPr lang="fr-FR" sz="3200" b="1" dirty="0"/>
              <a:t>: Die aktuelle Situation im Winter im Sommer</a:t>
            </a:r>
            <a:endParaRPr lang="fr-CH" sz="32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45053DE-427C-28CF-0C3F-EABE1356F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1" y="1341589"/>
            <a:ext cx="5441772" cy="356743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619F2E0-94C6-86F9-BDC2-035676C8C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932" y="1394100"/>
            <a:ext cx="5883830" cy="2970578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7FE1E1F-F7F7-B5E0-4129-19B760857D86}"/>
              </a:ext>
            </a:extLst>
          </p:cNvPr>
          <p:cNvSpPr txBox="1"/>
          <p:nvPr/>
        </p:nvSpPr>
        <p:spPr>
          <a:xfrm>
            <a:off x="2670048" y="5288890"/>
            <a:ext cx="7966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/>
              <a:t>Schon jetzt Stromdefizit im Winter (Ausmass aktuell unproblematisch)</a:t>
            </a:r>
            <a:br>
              <a:rPr lang="de-CH" sz="2000" dirty="0"/>
            </a:br>
            <a:r>
              <a:rPr lang="de-CH" sz="2000" dirty="0"/>
              <a:t>Nach Lebensende der AKW wird es zum Problem!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5B3AD1-3424-869B-3FAD-8BA68A1FE6B1}"/>
              </a:ext>
            </a:extLst>
          </p:cNvPr>
          <p:cNvSpPr txBox="1"/>
          <p:nvPr/>
        </p:nvSpPr>
        <p:spPr>
          <a:xfrm>
            <a:off x="2238451" y="915017"/>
            <a:ext cx="2809037" cy="3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Winterhalbjahr</a:t>
            </a:r>
            <a:endParaRPr lang="fr-CH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DAC6E70-D6AF-55FE-13DE-40625094EFBB}"/>
              </a:ext>
            </a:extLst>
          </p:cNvPr>
          <p:cNvSpPr txBox="1"/>
          <p:nvPr/>
        </p:nvSpPr>
        <p:spPr>
          <a:xfrm>
            <a:off x="8121429" y="861224"/>
            <a:ext cx="2809037" cy="380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Sommerhalbjahr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7240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1BACDB-D6F4-90AF-57ED-FA9095619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94" y="351678"/>
            <a:ext cx="10515600" cy="1325563"/>
          </a:xfrm>
        </p:spPr>
        <p:txBody>
          <a:bodyPr>
            <a:normAutofit/>
          </a:bodyPr>
          <a:lstStyle/>
          <a:p>
            <a:r>
              <a:rPr lang="fr-CH" altLang="fr-FR" sz="2800" b="1" dirty="0">
                <a:latin typeface="+mn-lt"/>
                <a:ea typeface="+mn-ea"/>
                <a:cs typeface="+mn-cs"/>
              </a:rPr>
              <a:t>Die Entwicklung der Stromerzeugung aus neuen erneuerbaren Energien in % des Bruttoverbrauchs. </a:t>
            </a:r>
            <a:br>
              <a:rPr lang="fr-CH" altLang="fr-FR" sz="2400" b="1" dirty="0">
                <a:latin typeface="+mn-lt"/>
                <a:ea typeface="+mn-ea"/>
                <a:cs typeface="+mn-cs"/>
              </a:rPr>
            </a:br>
            <a:r>
              <a:rPr lang="fr-CH" altLang="fr-FR" sz="2400" dirty="0">
                <a:latin typeface="+mn-lt"/>
                <a:ea typeface="+mn-ea"/>
                <a:cs typeface="+mn-cs"/>
              </a:rPr>
              <a:t>(Wasserkraft, ebenfalls erneuerbar, nicht eingeschlossen)</a:t>
            </a:r>
            <a:endParaRPr lang="fr-CH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527CC08-14B1-1520-8A2A-1399883355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200" b="4302"/>
          <a:stretch/>
        </p:blipFill>
        <p:spPr>
          <a:xfrm>
            <a:off x="522194" y="1619117"/>
            <a:ext cx="9035173" cy="488720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267DA65-75CA-293A-D21F-EE8B22F16935}"/>
              </a:ext>
            </a:extLst>
          </p:cNvPr>
          <p:cNvSpPr txBox="1"/>
          <p:nvPr/>
        </p:nvSpPr>
        <p:spPr>
          <a:xfrm>
            <a:off x="9751161" y="3664915"/>
            <a:ext cx="2216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Schweiz 2024</a:t>
            </a:r>
            <a:br>
              <a:rPr lang="fr-FR" dirty="0"/>
            </a:br>
            <a:r>
              <a:rPr lang="fr-FR" dirty="0"/>
              <a:t>10% Solar, </a:t>
            </a:r>
            <a:r>
              <a:rPr lang="fr-FR" dirty="0" err="1"/>
              <a:t>Rest</a:t>
            </a:r>
            <a:r>
              <a:rPr lang="fr-FR" dirty="0"/>
              <a:t> 4%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6631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83E88119-F1C5-490A-903F-95DDE9D39167}"/>
              </a:ext>
            </a:extLst>
          </p:cNvPr>
          <p:cNvSpPr txBox="1"/>
          <p:nvPr/>
        </p:nvSpPr>
        <p:spPr>
          <a:xfrm>
            <a:off x="619035" y="264710"/>
            <a:ext cx="112746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3200" b="1" dirty="0">
                <a:solidFill>
                  <a:srgbClr val="C00000"/>
                </a:solidFill>
              </a:rPr>
              <a:t>3. Die Herausforderung der Dekarbonisierung der Industrie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BD5163-BEA7-5CF3-9017-4C52810639E3}"/>
              </a:ext>
            </a:extLst>
          </p:cNvPr>
          <p:cNvSpPr txBox="1"/>
          <p:nvPr/>
        </p:nvSpPr>
        <p:spPr>
          <a:xfrm>
            <a:off x="9428534" y="2541448"/>
            <a:ext cx="2680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</a:rPr>
              <a:t>17 TWh fossil</a:t>
            </a:r>
            <a:endParaRPr lang="fr-CH" sz="2800" b="1" dirty="0">
              <a:solidFill>
                <a:srgbClr val="FF0000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F188E7E-F52A-A58B-4AFA-DE1E71AC8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839" y="849485"/>
            <a:ext cx="7529451" cy="5846322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ADB5A208-A825-5BB0-DF48-6B281D1667D8}"/>
              </a:ext>
            </a:extLst>
          </p:cNvPr>
          <p:cNvSpPr/>
          <p:nvPr/>
        </p:nvSpPr>
        <p:spPr>
          <a:xfrm>
            <a:off x="5318291" y="2174763"/>
            <a:ext cx="4376943" cy="32371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999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3401FBD-C719-9D46-7EBC-D86E4F897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57" y="448934"/>
            <a:ext cx="11347137" cy="5702579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810E3C9A-8986-CCBD-1109-BA2EDA7944F8}"/>
              </a:ext>
            </a:extLst>
          </p:cNvPr>
          <p:cNvSpPr/>
          <p:nvPr/>
        </p:nvSpPr>
        <p:spPr>
          <a:xfrm>
            <a:off x="290757" y="2830982"/>
            <a:ext cx="11706171" cy="2509114"/>
          </a:xfrm>
          <a:prstGeom prst="round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D05B8F0-4303-B159-DD43-673F8C500318}"/>
              </a:ext>
            </a:extLst>
          </p:cNvPr>
          <p:cNvSpPr txBox="1"/>
          <p:nvPr/>
        </p:nvSpPr>
        <p:spPr>
          <a:xfrm>
            <a:off x="2933395" y="3247949"/>
            <a:ext cx="3533242" cy="70788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Teilweise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Gas,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Teilweise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Strom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aber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ohne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fr-FR" sz="2000" b="1" dirty="0" err="1">
                <a:solidFill>
                  <a:schemeClr val="accent2">
                    <a:lumMod val="75000"/>
                  </a:schemeClr>
                </a:solidFill>
              </a:rPr>
              <a:t>Wärmepumpe</a:t>
            </a:r>
            <a:endParaRPr lang="fr-CH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7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1|6.6|0.7|2.9|32.4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1823</Words>
  <Application>Microsoft Office PowerPoint</Application>
  <PresentationFormat>Grand écran</PresentationFormat>
  <Paragraphs>226</Paragraphs>
  <Slides>31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NimbusSanNovSemBol</vt:lpstr>
      <vt:lpstr>Roboto</vt:lpstr>
      <vt:lpstr>Times New Roman</vt:lpstr>
      <vt:lpstr>Wingdings</vt:lpstr>
      <vt:lpstr>Thème Office</vt:lpstr>
      <vt:lpstr>Présentation PowerPoint</vt:lpstr>
      <vt:lpstr>Inhalt</vt:lpstr>
      <vt:lpstr>Présentation PowerPoint</vt:lpstr>
      <vt:lpstr>Présentation PowerPoint</vt:lpstr>
      <vt:lpstr>Présentation PowerPoint</vt:lpstr>
      <vt:lpstr>Présentation PowerPoint</vt:lpstr>
      <vt:lpstr>Die Entwicklung der Stromerzeugung aus neuen erneuerbaren Energien in % des Bruttoverbrauchs.  (Wasserkraft, ebenfalls erneuerbar, nicht eingeschlossen)</vt:lpstr>
      <vt:lpstr>Présentation PowerPoint</vt:lpstr>
      <vt:lpstr>Présentation PowerPoint</vt:lpstr>
      <vt:lpstr>Présentation PowerPoint</vt:lpstr>
      <vt:lpstr>Présentation PowerPoint</vt:lpstr>
      <vt:lpstr>5. Die Synergie zwischen Industrie und winterlicher Stromversorgung</vt:lpstr>
      <vt:lpstr>Welche Strategie soll die 17 TWh fossile Energie in der Industrie (inkl. Reifen) ersetzen? </vt:lpstr>
      <vt:lpstr>Langfrisitiges Gesamtbedarf an Strom für die Klimaneutralität</vt:lpstr>
      <vt:lpstr>7. Das Stromgesetz vom 9.Juni 2024 als wichtige Zwischenetappe </vt:lpstr>
      <vt:lpstr>Présentation PowerPoint</vt:lpstr>
      <vt:lpstr> </vt:lpstr>
      <vt:lpstr>8. Das Strommix, den wir längerfristig brauchen</vt:lpstr>
      <vt:lpstr>Présentation PowerPoint</vt:lpstr>
      <vt:lpstr>Présentation PowerPoint</vt:lpstr>
      <vt:lpstr>Présentation PowerPoint</vt:lpstr>
      <vt:lpstr>430 Milliarden Investitionen in 25 Jahren für Klimaneutralität.  (Energiesektor + andere Emissionen)</vt:lpstr>
      <vt:lpstr>9. Die Grenzen des Verursacherprinzips bei der Finanzierung von Investitionen </vt:lpstr>
      <vt:lpstr>Présentation PowerPoint</vt:lpstr>
      <vt:lpstr>10. Neue Strategie: Unterstützung von Investitionengemäss Klimafonds-Initiative</vt:lpstr>
      <vt:lpstr>Présentation PowerPoint</vt:lpstr>
      <vt:lpstr>Und noch im Buch.</vt:lpstr>
      <vt:lpstr>Présentation PowerPoint</vt:lpstr>
      <vt:lpstr>annexe</vt:lpstr>
      <vt:lpstr>Genügsamkeit oder Investition?</vt:lpstr>
      <vt:lpstr>Einige technische Betrachtungen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Angéline Cousineau</dc:creator>
  <cp:keywords>, docId:4E16329722B12F50C27BBEB905B970C7</cp:keywords>
  <cp:lastModifiedBy>Roger Nordmann</cp:lastModifiedBy>
  <cp:revision>110</cp:revision>
  <dcterms:created xsi:type="dcterms:W3CDTF">2023-03-17T17:17:55Z</dcterms:created>
  <dcterms:modified xsi:type="dcterms:W3CDTF">2024-05-21T20:49:40Z</dcterms:modified>
</cp:coreProperties>
</file>